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Lato" panose="020B0604020202020204" charset="0"/>
      <p:regular r:id="rId48"/>
      <p:bold r:id="rId49"/>
      <p:italic r:id="rId50"/>
      <p:boldItalic r:id="rId51"/>
    </p:embeddedFont>
    <p:embeddedFont>
      <p:font typeface="Montserrat" panose="020B0604020202020204" charset="0"/>
      <p:regular r:id="rId52"/>
      <p:bold r:id="rId53"/>
      <p:italic r:id="rId54"/>
      <p:boldItalic r:id="rId55"/>
    </p:embeddedFont>
    <p:embeddedFont>
      <p:font typeface="Roboto" panose="020B0604020202020204" charset="0"/>
      <p:regular r:id="rId56"/>
      <p:bold r:id="rId57"/>
      <p:italic r:id="rId58"/>
      <p:boldItalic r:id="rId59"/>
    </p:embeddedFont>
    <p:embeddedFont>
      <p:font typeface="Roboto Medium"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F67DFE-24D2-46ED-A25D-96C23B540D4B}">
  <a:tblStyle styleId="{BAF67DFE-24D2-46ED-A25D-96C23B540D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d391d53ef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d391d53ef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d391d53ef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d391d53ef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d391d53ef_0_1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d391d53ef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d391d53ef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d391d53ef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d391d53ef_0_1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d391d53ef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d391d53ef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d391d53ef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366c4221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366c4221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d1f7359c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d1f7359c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cd2381697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cd2381697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d1f7359c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d1f7359c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366c4221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366c4221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d1f7359c4_0_1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d1f7359c4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d1f7359c4_0_2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d1f7359c4_0_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366c4221e_0_5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366c4221e_0_5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cd2381697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cd2381697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d391d53ef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d391d53ef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ad391d53ef_0_2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d391d53ef_0_2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d391d53ef_0_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d391d53ef_0_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d391d53ef_0_3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d391d53ef_0_3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d391d53ef_0_7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d391d53ef_0_7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d391d53ef_0_4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d391d53ef_0_4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366c4221e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366c4221e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d391d53ef_0_5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d391d53ef_0_5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d391d53ef_0_6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d391d53ef_0_6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366c422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366c42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366c4221e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366c4221e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366c4221e_0_4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366c4221e_0_4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d391d53ef_0_8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d391d53ef_0_8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d391d53ef_0_8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d391d53ef_0_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r>
              <a:rPr lang="en" sz="1050">
                <a:solidFill>
                  <a:srgbClr val="3C4043"/>
                </a:solidFill>
                <a:highlight>
                  <a:srgbClr val="FFFFFF"/>
                </a:highlight>
                <a:latin typeface="Roboto"/>
                <a:ea typeface="Roboto"/>
                <a:cs typeface="Roboto"/>
                <a:sym typeface="Roboto"/>
              </a:rPr>
              <a:t>You may have more than 2 subnets.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391d53ef_0_961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391d53ef_0_9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ad391d53ef_0_96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366c4221e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366c4221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366c4221e_0_27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366c4221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a366c4221e_0_2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d1f7359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d1f7359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366c4221e_0_133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a366c4221e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a366c4221e_0_13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d391d53ef_0_13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d391d53ef_0_13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d391d53ef_0_1066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d391d53ef_0_10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ad391d53ef_0_106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366c4221e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366c4221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d391d53ef_0_1278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ad391d53ef_0_12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ad391d53ef_0_127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366c4221e_0_4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366c4221e_0_4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d391d53ef_0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d391d53ef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d391d53ef_0_1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d391d53ef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cd2381697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cd2381697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d391d53ef_0_1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d391d53ef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d391d53ef_0_1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d391d53ef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 name="Google Shape;132;p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cxnSp>
        <p:nvCxnSpPr>
          <p:cNvPr id="133" name="Google Shape;133;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5" name="Google Shape;13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37" name="Google Shape;137;p13"/>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8"/>
        <p:cNvGrpSpPr/>
        <p:nvPr/>
      </p:nvGrpSpPr>
      <p:grpSpPr>
        <a:xfrm>
          <a:off x="0" y="0"/>
          <a:ext cx="0" cy="0"/>
          <a:chOff x="0" y="0"/>
          <a:chExt cx="0" cy="0"/>
        </a:xfrm>
      </p:grpSpPr>
      <p:pic>
        <p:nvPicPr>
          <p:cNvPr id="139" name="Google Shape;139;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1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41" name="Google Shape;14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400">
                <a:solidFill>
                  <a:srgbClr val="FFFFFF"/>
                </a:solidFill>
              </a:defRPr>
            </a:lvl1pPr>
            <a:lvl2pPr lvl="1" rtl="0">
              <a:buNone/>
              <a:defRPr sz="1400">
                <a:solidFill>
                  <a:srgbClr val="FFFFFF"/>
                </a:solidFill>
              </a:defRPr>
            </a:lvl2pPr>
            <a:lvl3pPr lvl="2" rtl="0">
              <a:buNone/>
              <a:defRPr sz="1400">
                <a:solidFill>
                  <a:srgbClr val="FFFFFF"/>
                </a:solidFill>
              </a:defRPr>
            </a:lvl3pPr>
            <a:lvl4pPr lvl="3" rtl="0">
              <a:buNone/>
              <a:defRPr sz="1400">
                <a:solidFill>
                  <a:srgbClr val="FFFFFF"/>
                </a:solidFill>
              </a:defRPr>
            </a:lvl4pPr>
            <a:lvl5pPr lvl="4" rtl="0">
              <a:buNone/>
              <a:defRPr sz="1400">
                <a:solidFill>
                  <a:srgbClr val="FFFFFF"/>
                </a:solidFill>
              </a:defRPr>
            </a:lvl5pPr>
            <a:lvl6pPr lvl="5" rtl="0">
              <a:buNone/>
              <a:defRPr sz="1400">
                <a:solidFill>
                  <a:srgbClr val="FFFFFF"/>
                </a:solidFill>
              </a:defRPr>
            </a:lvl6pPr>
            <a:lvl7pPr lvl="6" rtl="0">
              <a:buNone/>
              <a:defRPr sz="1400">
                <a:solidFill>
                  <a:srgbClr val="FFFFFF"/>
                </a:solidFill>
              </a:defRPr>
            </a:lvl7pPr>
            <a:lvl8pPr lvl="7" rtl="0">
              <a:buNone/>
              <a:defRPr sz="1400">
                <a:solidFill>
                  <a:srgbClr val="FFFFFF"/>
                </a:solidFill>
              </a:defRPr>
            </a:lvl8pPr>
            <a:lvl9pPr lvl="8" rtl="0">
              <a:buNone/>
              <a:defRPr sz="14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1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Offensive RED </a:t>
            </a:r>
            <a:endParaRPr/>
          </a:p>
        </p:txBody>
      </p:sp>
      <p:sp>
        <p:nvSpPr>
          <p:cNvPr id="149" name="Google Shape;149;p15"/>
          <p:cNvSpPr txBox="1">
            <a:spLocks noGrp="1"/>
          </p:cNvSpPr>
          <p:nvPr>
            <p:ph type="subTitle" idx="1"/>
          </p:nvPr>
        </p:nvSpPr>
        <p:spPr>
          <a:xfrm>
            <a:off x="4572000" y="3924925"/>
            <a:ext cx="3982800" cy="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Harrison Hayes, Heidi Robinson, Zachary Saunders, Seth Zajac, Collin Fowler,  Rashad Hair</a:t>
            </a:r>
            <a:endParaRPr/>
          </a:p>
        </p:txBody>
      </p:sp>
      <p:pic>
        <p:nvPicPr>
          <p:cNvPr id="150" name="Google Shape;150;p15"/>
          <p:cNvPicPr preferRelativeResize="0"/>
          <p:nvPr/>
        </p:nvPicPr>
        <p:blipFill>
          <a:blip r:embed="rId3">
            <a:alphaModFix/>
          </a:blip>
          <a:stretch>
            <a:fillRect/>
          </a:stretch>
        </p:blipFill>
        <p:spPr>
          <a:xfrm>
            <a:off x="496200" y="2915050"/>
            <a:ext cx="2571750" cy="1781175"/>
          </a:xfrm>
          <a:prstGeom prst="rect">
            <a:avLst/>
          </a:prstGeom>
          <a:noFill/>
          <a:ln>
            <a:noFill/>
          </a:ln>
        </p:spPr>
      </p:pic>
      <p:pic>
        <p:nvPicPr>
          <p:cNvPr id="151" name="Google Shape;151;p15"/>
          <p:cNvPicPr preferRelativeResize="0"/>
          <p:nvPr/>
        </p:nvPicPr>
        <p:blipFill>
          <a:blip r:embed="rId4">
            <a:alphaModFix/>
          </a:blip>
          <a:stretch>
            <a:fillRect/>
          </a:stretch>
        </p:blipFill>
        <p:spPr>
          <a:xfrm>
            <a:off x="8633175" y="4632675"/>
            <a:ext cx="510825" cy="51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ssh michael@192.168.1.110</a:t>
            </a:r>
            <a:endParaRPr/>
          </a:p>
        </p:txBody>
      </p:sp>
      <p:pic>
        <p:nvPicPr>
          <p:cNvPr id="209" name="Google Shape;209;p24"/>
          <p:cNvPicPr preferRelativeResize="0"/>
          <p:nvPr/>
        </p:nvPicPr>
        <p:blipFill>
          <a:blip r:embed="rId3">
            <a:alphaModFix/>
          </a:blip>
          <a:stretch>
            <a:fillRect/>
          </a:stretch>
        </p:blipFill>
        <p:spPr>
          <a:xfrm>
            <a:off x="1958101" y="927750"/>
            <a:ext cx="5227801" cy="4017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SQL DB PASSWORD</a:t>
            </a:r>
            <a:endParaRPr/>
          </a:p>
        </p:txBody>
      </p:sp>
      <p:pic>
        <p:nvPicPr>
          <p:cNvPr id="215" name="Google Shape;215;p25"/>
          <p:cNvPicPr preferRelativeResize="0"/>
          <p:nvPr/>
        </p:nvPicPr>
        <p:blipFill>
          <a:blip r:embed="rId3">
            <a:alphaModFix/>
          </a:blip>
          <a:stretch>
            <a:fillRect/>
          </a:stretch>
        </p:blipFill>
        <p:spPr>
          <a:xfrm>
            <a:off x="1691688" y="1133400"/>
            <a:ext cx="6250524"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title"/>
          </p:nvPr>
        </p:nvSpPr>
        <p:spPr>
          <a:xfrm>
            <a:off x="1285250" y="1427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mysql&gt; show databases</a:t>
            </a:r>
            <a:endParaRPr/>
          </a:p>
          <a:p>
            <a:pPr marL="0" lvl="0" indent="0" algn="ctr" rtl="0">
              <a:spcBef>
                <a:spcPts val="0"/>
              </a:spcBef>
              <a:spcAft>
                <a:spcPts val="0"/>
              </a:spcAft>
              <a:buNone/>
            </a:pPr>
            <a:r>
              <a:rPr lang="en"/>
              <a:t>mysql&gt; use wordpress</a:t>
            </a:r>
            <a:endParaRPr/>
          </a:p>
          <a:p>
            <a:pPr marL="0" lvl="0" indent="0" algn="l" rtl="0">
              <a:spcBef>
                <a:spcPts val="0"/>
              </a:spcBef>
              <a:spcAft>
                <a:spcPts val="0"/>
              </a:spcAft>
              <a:buNone/>
            </a:pPr>
            <a:endParaRPr/>
          </a:p>
        </p:txBody>
      </p:sp>
      <p:pic>
        <p:nvPicPr>
          <p:cNvPr id="221" name="Google Shape;221;p26"/>
          <p:cNvPicPr preferRelativeResize="0"/>
          <p:nvPr/>
        </p:nvPicPr>
        <p:blipFill>
          <a:blip r:embed="rId3">
            <a:alphaModFix/>
          </a:blip>
          <a:stretch>
            <a:fillRect/>
          </a:stretch>
        </p:blipFill>
        <p:spPr>
          <a:xfrm>
            <a:off x="1795925" y="1056800"/>
            <a:ext cx="5851401" cy="380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1285250" y="998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mysql&gt; show tables;</a:t>
            </a:r>
            <a:endParaRPr/>
          </a:p>
          <a:p>
            <a:pPr marL="0" lvl="0" indent="0" algn="l" rtl="0">
              <a:spcBef>
                <a:spcPts val="0"/>
              </a:spcBef>
              <a:spcAft>
                <a:spcPts val="0"/>
              </a:spcAft>
              <a:buNone/>
            </a:pPr>
            <a:r>
              <a:rPr lang="en"/>
              <a:t>mysql&gt; describe wp_users;</a:t>
            </a:r>
            <a:endParaRPr/>
          </a:p>
          <a:p>
            <a:pPr marL="0" lvl="0" indent="0" algn="l" rtl="0">
              <a:spcBef>
                <a:spcPts val="0"/>
              </a:spcBef>
              <a:spcAft>
                <a:spcPts val="0"/>
              </a:spcAft>
              <a:buNone/>
            </a:pPr>
            <a:r>
              <a:rPr lang="en"/>
              <a:t>mysql&gt; select user_login, user_pass from wp_users;</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1779075" y="1682075"/>
            <a:ext cx="5213049" cy="327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1273000" y="631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Copied Hashes from mysql into WP_Hashes.txt (Separate terminal)</a:t>
            </a:r>
            <a:endParaRPr/>
          </a:p>
          <a:p>
            <a:pPr marL="0" lvl="0" indent="0" algn="l" rtl="0">
              <a:spcBef>
                <a:spcPts val="0"/>
              </a:spcBef>
              <a:spcAft>
                <a:spcPts val="0"/>
              </a:spcAft>
              <a:buNone/>
            </a:pPr>
            <a:r>
              <a:rPr lang="en"/>
              <a:t>john WP_Hashes.txt</a:t>
            </a:r>
            <a:endParaRPr/>
          </a:p>
        </p:txBody>
      </p:sp>
      <p:pic>
        <p:nvPicPr>
          <p:cNvPr id="233" name="Google Shape;233;p28"/>
          <p:cNvPicPr preferRelativeResize="0"/>
          <p:nvPr/>
        </p:nvPicPr>
        <p:blipFill>
          <a:blip r:embed="rId3">
            <a:alphaModFix/>
          </a:blip>
          <a:stretch>
            <a:fillRect/>
          </a:stretch>
        </p:blipFill>
        <p:spPr>
          <a:xfrm>
            <a:off x="2183163" y="1344125"/>
            <a:ext cx="4777676" cy="367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1266875" y="1488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sudo python -c ‘import pty;pty.spawn(“/bin/bash”) ‘</a:t>
            </a:r>
            <a:endParaRPr/>
          </a:p>
        </p:txBody>
      </p:sp>
      <p:pic>
        <p:nvPicPr>
          <p:cNvPr id="239" name="Google Shape;239;p29"/>
          <p:cNvPicPr preferRelativeResize="0"/>
          <p:nvPr/>
        </p:nvPicPr>
        <p:blipFill>
          <a:blip r:embed="rId3">
            <a:alphaModFix/>
          </a:blip>
          <a:stretch>
            <a:fillRect/>
          </a:stretch>
        </p:blipFill>
        <p:spPr>
          <a:xfrm>
            <a:off x="1276850" y="1062925"/>
            <a:ext cx="659030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Solutions for helping mitigate against these exploits.</a:t>
            </a:r>
            <a:endParaRPr/>
          </a:p>
        </p:txBody>
      </p:sp>
      <p:sp>
        <p:nvSpPr>
          <p:cNvPr id="245" name="Google Shape;245;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We were able to get into Michael’s account very easily by guessing the password “michael”. We recommend users pick secure passwords and implement minimum security requirements (require complex passwords including special characters and mixtures of upper and lower case). We recommend these passwords be changed every month or two. </a:t>
            </a:r>
            <a:endParaRPr/>
          </a:p>
          <a:p>
            <a:pPr marL="457200" lvl="0" indent="-311150" algn="l" rtl="0">
              <a:spcBef>
                <a:spcPts val="0"/>
              </a:spcBef>
              <a:spcAft>
                <a:spcPts val="0"/>
              </a:spcAft>
              <a:buSzPts val="1300"/>
              <a:buChar char="●"/>
            </a:pPr>
            <a:r>
              <a:rPr lang="en"/>
              <a:t>Close all unnecessary ports. If SSH port 22 was not open we would not have been able to further these exploits and escalate users.</a:t>
            </a:r>
            <a:endParaRPr/>
          </a:p>
          <a:p>
            <a:pPr marL="457200" lvl="0" indent="-311150" algn="l" rtl="0">
              <a:spcBef>
                <a:spcPts val="0"/>
              </a:spcBef>
              <a:spcAft>
                <a:spcPts val="0"/>
              </a:spcAft>
              <a:buSzPts val="1300"/>
              <a:buChar char="●"/>
            </a:pPr>
            <a:r>
              <a:rPr lang="en"/>
              <a:t>Limit which users can access MYSQL. We were able to use michaels ssh to get into MYSQL in order to obtain the password hash for steven where once we gained access through steven we were able to exploit his sudo privilege access to  /usr/bin/python to gain a root shell.</a:t>
            </a:r>
            <a:endParaRPr/>
          </a:p>
          <a:p>
            <a:pPr marL="457200" lvl="0" indent="-311150" algn="l" rtl="0">
              <a:spcBef>
                <a:spcPts val="0"/>
              </a:spcBef>
              <a:spcAft>
                <a:spcPts val="0"/>
              </a:spcAft>
              <a:buSzPts val="1300"/>
              <a:buChar char="●"/>
            </a:pPr>
            <a:r>
              <a:rPr lang="en"/>
              <a:t>Make sure to be very careful of who is allowed to use sudo commands. We recommend on temporarily giving users sudo privileges, only when absolutely necessary, then revoking once the action they needed to do is completed. This way we are not able to exploit sudo privilege to escalate into a root shell.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Flags we found!!</a:t>
            </a:r>
            <a:endParaRPr/>
          </a:p>
        </p:txBody>
      </p:sp>
      <p:sp>
        <p:nvSpPr>
          <p:cNvPr id="251" name="Google Shape;251;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31"/>
          <p:cNvPicPr preferRelativeResize="0"/>
          <p:nvPr/>
        </p:nvPicPr>
        <p:blipFill>
          <a:blip r:embed="rId3">
            <a:alphaModFix/>
          </a:blip>
          <a:stretch>
            <a:fillRect/>
          </a:stretch>
        </p:blipFill>
        <p:spPr>
          <a:xfrm>
            <a:off x="282696" y="1997021"/>
            <a:ext cx="4289299" cy="2961524"/>
          </a:xfrm>
          <a:prstGeom prst="rect">
            <a:avLst/>
          </a:prstGeom>
          <a:noFill/>
          <a:ln>
            <a:noFill/>
          </a:ln>
        </p:spPr>
      </p:pic>
      <p:pic>
        <p:nvPicPr>
          <p:cNvPr id="253" name="Google Shape;253;p31"/>
          <p:cNvPicPr preferRelativeResize="0"/>
          <p:nvPr/>
        </p:nvPicPr>
        <p:blipFill>
          <a:blip r:embed="rId4">
            <a:alphaModFix/>
          </a:blip>
          <a:stretch>
            <a:fillRect/>
          </a:stretch>
        </p:blipFill>
        <p:spPr>
          <a:xfrm>
            <a:off x="5028800" y="2234321"/>
            <a:ext cx="4057100" cy="2724225"/>
          </a:xfrm>
          <a:prstGeom prst="rect">
            <a:avLst/>
          </a:prstGeom>
          <a:noFill/>
          <a:ln>
            <a:noFill/>
          </a:ln>
        </p:spPr>
      </p:pic>
      <p:pic>
        <p:nvPicPr>
          <p:cNvPr id="254" name="Google Shape;254;p31"/>
          <p:cNvPicPr preferRelativeResize="0"/>
          <p:nvPr/>
        </p:nvPicPr>
        <p:blipFill>
          <a:blip r:embed="rId5">
            <a:alphaModFix/>
          </a:blip>
          <a:stretch>
            <a:fillRect/>
          </a:stretch>
        </p:blipFill>
        <p:spPr>
          <a:xfrm>
            <a:off x="4756625" y="62975"/>
            <a:ext cx="4329276" cy="2171350"/>
          </a:xfrm>
          <a:prstGeom prst="rect">
            <a:avLst/>
          </a:prstGeom>
          <a:noFill/>
          <a:ln>
            <a:noFill/>
          </a:ln>
        </p:spPr>
      </p:pic>
      <p:sp>
        <p:nvSpPr>
          <p:cNvPr id="255" name="Google Shape;255;p31"/>
          <p:cNvSpPr txBox="1"/>
          <p:nvPr/>
        </p:nvSpPr>
        <p:spPr>
          <a:xfrm>
            <a:off x="329100" y="1483225"/>
            <a:ext cx="40152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Flag2.txt</a:t>
            </a:r>
            <a:endParaRPr>
              <a:solidFill>
                <a:srgbClr val="FFFFFF"/>
              </a:solidFill>
              <a:latin typeface="Lato"/>
              <a:ea typeface="Lato"/>
              <a:cs typeface="Lato"/>
              <a:sym typeface="Lato"/>
            </a:endParaRPr>
          </a:p>
        </p:txBody>
      </p:sp>
      <p:sp>
        <p:nvSpPr>
          <p:cNvPr id="256" name="Google Shape;256;p31"/>
          <p:cNvSpPr txBox="1"/>
          <p:nvPr/>
        </p:nvSpPr>
        <p:spPr>
          <a:xfrm>
            <a:off x="3808250" y="1137775"/>
            <a:ext cx="94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Flag 1.txt</a:t>
            </a:r>
            <a:endParaRPr>
              <a:solidFill>
                <a:srgbClr val="FFFFFF"/>
              </a:solidFill>
              <a:latin typeface="Lato"/>
              <a:ea typeface="Lato"/>
              <a:cs typeface="Lato"/>
              <a:sym typeface="Lato"/>
            </a:endParaRPr>
          </a:p>
        </p:txBody>
      </p:sp>
      <p:sp>
        <p:nvSpPr>
          <p:cNvPr id="257" name="Google Shape;257;p31"/>
          <p:cNvSpPr txBox="1"/>
          <p:nvPr/>
        </p:nvSpPr>
        <p:spPr>
          <a:xfrm>
            <a:off x="4654550" y="2378975"/>
            <a:ext cx="282300" cy="24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58" name="Google Shape;258;p31"/>
          <p:cNvSpPr txBox="1"/>
          <p:nvPr/>
        </p:nvSpPr>
        <p:spPr>
          <a:xfrm rot="-5400000">
            <a:off x="3657950" y="3465000"/>
            <a:ext cx="22755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Flag3.txt and Flag4.txt</a:t>
            </a:r>
            <a:endParaRPr>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Avoiding Detection</a:t>
            </a:r>
            <a:endParaRPr/>
          </a:p>
        </p:txBody>
      </p:sp>
      <p:sp>
        <p:nvSpPr>
          <p:cNvPr id="264" name="Google Shape;264;p3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Stealth Exploitation of HTTP ERRORS </a:t>
            </a:r>
            <a:endParaRPr b="1">
              <a:latin typeface="Roboto"/>
              <a:ea typeface="Roboto"/>
              <a:cs typeface="Roboto"/>
              <a:sym typeface="Roboto"/>
            </a:endParaRPr>
          </a:p>
        </p:txBody>
      </p:sp>
      <p:sp>
        <p:nvSpPr>
          <p:cNvPr id="270" name="Google Shape;270;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71" name="Google Shape;271;p33"/>
          <p:cNvSpPr txBox="1">
            <a:spLocks noGrp="1"/>
          </p:cNvSpPr>
          <p:nvPr>
            <p:ph type="body" idx="3"/>
          </p:nvPr>
        </p:nvSpPr>
        <p:spPr>
          <a:xfrm>
            <a:off x="269109" y="895500"/>
            <a:ext cx="8605800" cy="3699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700" b="1">
                <a:solidFill>
                  <a:srgbClr val="FFFFFF"/>
                </a:solidFill>
              </a:rPr>
              <a:t>Monitoring Overview</a:t>
            </a:r>
            <a:endParaRPr sz="1700">
              <a:solidFill>
                <a:srgbClr val="FFFFFF"/>
              </a:solidFill>
            </a:endParaRPr>
          </a:p>
          <a:p>
            <a:pPr marL="177800" lvl="0" indent="-196850" algn="l" rtl="0">
              <a:lnSpc>
                <a:spcPct val="115000"/>
              </a:lnSpc>
              <a:spcBef>
                <a:spcPts val="500"/>
              </a:spcBef>
              <a:spcAft>
                <a:spcPts val="0"/>
              </a:spcAft>
              <a:buClr>
                <a:srgbClr val="FFFFFF"/>
              </a:buClr>
              <a:buSzPts val="1700"/>
              <a:buChar char="●"/>
            </a:pPr>
            <a:r>
              <a:rPr lang="en" sz="1700">
                <a:solidFill>
                  <a:srgbClr val="FFFFFF"/>
                </a:solidFill>
              </a:rPr>
              <a:t>Which alerts detect this exploit? These alerts detected this exploit is Excessive HTTP errors</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Which metrics do they measure? The alert metric that is measured is http.response.status_code</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Which thresholds do they fire at? Thresholds alert fires at above 400 within 5 minutes</a:t>
            </a:r>
            <a:endParaRPr sz="1700">
              <a:solidFill>
                <a:srgbClr val="FFFFFF"/>
              </a:solidFill>
            </a:endParaRPr>
          </a:p>
          <a:p>
            <a:pPr marL="0" lvl="0" indent="0" algn="l" rtl="0">
              <a:spcBef>
                <a:spcPts val="400"/>
              </a:spcBef>
              <a:spcAft>
                <a:spcPts val="0"/>
              </a:spcAft>
              <a:buNone/>
            </a:pPr>
            <a:r>
              <a:rPr lang="en" sz="1700" b="1">
                <a:solidFill>
                  <a:srgbClr val="FFFFFF"/>
                </a:solidFill>
              </a:rPr>
              <a:t>Mitigating Detection</a:t>
            </a:r>
            <a:endParaRPr sz="1700" b="1">
              <a:solidFill>
                <a:srgbClr val="FFFFFF"/>
              </a:solidFill>
            </a:endParaRPr>
          </a:p>
          <a:p>
            <a:pPr marL="177800" lvl="0" indent="-196850" algn="l" rtl="0">
              <a:spcBef>
                <a:spcPts val="500"/>
              </a:spcBef>
              <a:spcAft>
                <a:spcPts val="0"/>
              </a:spcAft>
              <a:buClr>
                <a:srgbClr val="FFFFFF"/>
              </a:buClr>
              <a:buSzPts val="1700"/>
              <a:buChar char="●"/>
            </a:pPr>
            <a:r>
              <a:rPr lang="en" sz="1700" b="1">
                <a:solidFill>
                  <a:srgbClr val="FFFFFF"/>
                </a:solidFill>
              </a:rPr>
              <a:t>If you change the response header to “RETRY AFTER,” therefore setting a lesser time. This will cause us to use the same exploit without triggering an alert </a:t>
            </a:r>
            <a:endParaRPr sz="1700" b="1">
              <a:solidFill>
                <a:srgbClr val="FFFFFF"/>
              </a:solidFill>
            </a:endParaRPr>
          </a:p>
          <a:p>
            <a:pPr marL="177800" marR="0" lvl="0" indent="-196850" algn="l" rtl="0">
              <a:lnSpc>
                <a:spcPct val="115000"/>
              </a:lnSpc>
              <a:spcBef>
                <a:spcPts val="0"/>
              </a:spcBef>
              <a:spcAft>
                <a:spcPts val="0"/>
              </a:spcAft>
              <a:buClr>
                <a:schemeClr val="dk1"/>
              </a:buClr>
              <a:buSzPts val="1700"/>
              <a:buChar char="●"/>
            </a:pPr>
            <a:endParaRPr sz="1700">
              <a:solidFill>
                <a:schemeClr val="dk1"/>
              </a:solidFill>
            </a:endParaRPr>
          </a:p>
          <a:p>
            <a:pPr marL="177800" marR="0" lvl="0" indent="-196850" algn="l" rtl="0">
              <a:lnSpc>
                <a:spcPct val="115000"/>
              </a:lnSpc>
              <a:spcBef>
                <a:spcPts val="400"/>
              </a:spcBef>
              <a:spcAft>
                <a:spcPts val="400"/>
              </a:spcAft>
              <a:buClr>
                <a:schemeClr val="dk1"/>
              </a:buClr>
              <a:buSzPts val="1700"/>
              <a:buChar char="●"/>
            </a:pPr>
            <a:r>
              <a:rPr lang="en" sz="1700">
                <a:solidFill>
                  <a:schemeClr val="dk1"/>
                </a:solidFill>
              </a:rPr>
              <a:t>sehnique.</a:t>
            </a:r>
            <a:endParaRPr sz="17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1297500" y="393750"/>
            <a:ext cx="70389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6"/>
          <p:cNvSpPr txBox="1">
            <a:spLocks noGrp="1"/>
          </p:cNvSpPr>
          <p:nvPr>
            <p:ph type="body" idx="1"/>
          </p:nvPr>
        </p:nvSpPr>
        <p:spPr>
          <a:xfrm>
            <a:off x="1297500" y="984150"/>
            <a:ext cx="7038900" cy="349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8" name="Google Shape;158;p16"/>
          <p:cNvPicPr preferRelativeResize="0"/>
          <p:nvPr/>
        </p:nvPicPr>
        <p:blipFill>
          <a:blip r:embed="rId3">
            <a:alphaModFix/>
          </a:blip>
          <a:stretch>
            <a:fillRect/>
          </a:stretch>
        </p:blipFill>
        <p:spPr>
          <a:xfrm>
            <a:off x="-47025" y="0"/>
            <a:ext cx="92306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107857" y="0"/>
            <a:ext cx="8928300" cy="677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Stealth Exploitation of HTTP Request Size Monitoring</a:t>
            </a:r>
            <a:endParaRPr/>
          </a:p>
        </p:txBody>
      </p:sp>
      <p:sp>
        <p:nvSpPr>
          <p:cNvPr id="277" name="Google Shape;277;p34"/>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78" name="Google Shape;278;p34"/>
          <p:cNvSpPr txBox="1">
            <a:spLocks noGrp="1"/>
          </p:cNvSpPr>
          <p:nvPr>
            <p:ph type="body" idx="3"/>
          </p:nvPr>
        </p:nvSpPr>
        <p:spPr>
          <a:xfrm>
            <a:off x="269109" y="721800"/>
            <a:ext cx="8605800" cy="3699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700" b="1">
                <a:solidFill>
                  <a:srgbClr val="FFFFFF"/>
                </a:solidFill>
              </a:rPr>
              <a:t>Monitoring Overview</a:t>
            </a:r>
            <a:endParaRPr sz="1700">
              <a:solidFill>
                <a:srgbClr val="FFFFFF"/>
              </a:solidFill>
            </a:endParaRPr>
          </a:p>
          <a:p>
            <a:pPr marL="177800" lvl="0" indent="-196850" algn="l" rtl="0">
              <a:lnSpc>
                <a:spcPct val="115000"/>
              </a:lnSpc>
              <a:spcBef>
                <a:spcPts val="500"/>
              </a:spcBef>
              <a:spcAft>
                <a:spcPts val="0"/>
              </a:spcAft>
              <a:buClr>
                <a:srgbClr val="FFFFFF"/>
              </a:buClr>
              <a:buSzPts val="1700"/>
              <a:buChar char="●"/>
            </a:pPr>
            <a:r>
              <a:rPr lang="en" sz="1700">
                <a:solidFill>
                  <a:srgbClr val="FFFFFF"/>
                </a:solidFill>
              </a:rPr>
              <a:t>Which alerts detect this exploit? This alerts explains the usage of certain HTTP traffic overtime.</a:t>
            </a:r>
            <a:endParaRPr sz="1700">
              <a:solidFill>
                <a:srgbClr val="FFFFFF"/>
              </a:solidFill>
            </a:endParaRPr>
          </a:p>
          <a:p>
            <a:pPr marL="342900" lvl="1" indent="-196850" algn="l" rtl="0">
              <a:lnSpc>
                <a:spcPct val="115000"/>
              </a:lnSpc>
              <a:spcBef>
                <a:spcPts val="400"/>
              </a:spcBef>
              <a:spcAft>
                <a:spcPts val="0"/>
              </a:spcAft>
              <a:buClr>
                <a:srgbClr val="FFFFFF"/>
              </a:buClr>
              <a:buSzPts val="1700"/>
              <a:buChar char="○"/>
            </a:pPr>
            <a:r>
              <a:rPr lang="en" sz="1700">
                <a:solidFill>
                  <a:srgbClr val="FFFFFF"/>
                </a:solidFill>
              </a:rPr>
              <a:t>An example of this can be the WPSCAN, to extract user information.</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Which metrics do they measure? </a:t>
            </a:r>
            <a:r>
              <a:rPr lang="en" sz="1700"/>
              <a:t> http.request.bytes</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Which thresholds do they fire at?</a:t>
            </a:r>
            <a:endParaRPr sz="1700">
              <a:solidFill>
                <a:srgbClr val="FFFFFF"/>
              </a:solidFill>
            </a:endParaRPr>
          </a:p>
          <a:p>
            <a:pPr marL="342900" lvl="1" indent="-196850" algn="l" rtl="0">
              <a:spcBef>
                <a:spcPts val="400"/>
              </a:spcBef>
              <a:spcAft>
                <a:spcPts val="0"/>
              </a:spcAft>
              <a:buClr>
                <a:srgbClr val="FFFFFF"/>
              </a:buClr>
              <a:buSzPts val="1700"/>
              <a:buChar char="○"/>
            </a:pPr>
            <a:r>
              <a:rPr lang="en" sz="1700"/>
              <a:t>This metric does alert monitor all documents by an “http.request.bytes” thats is over 3500 THE LAST 1 minute</a:t>
            </a:r>
            <a:endParaRPr sz="1700"/>
          </a:p>
          <a:p>
            <a:pPr marL="0" lvl="0" indent="0" algn="l" rtl="0">
              <a:spcBef>
                <a:spcPts val="400"/>
              </a:spcBef>
              <a:spcAft>
                <a:spcPts val="0"/>
              </a:spcAft>
              <a:buNone/>
            </a:pPr>
            <a:r>
              <a:rPr lang="en" sz="1700" b="1"/>
              <a:t>Mitigating Detection</a:t>
            </a:r>
            <a:endParaRPr sz="1700" b="1"/>
          </a:p>
          <a:p>
            <a:pPr marL="177800" lvl="0" indent="-196850" algn="l" rtl="0">
              <a:spcBef>
                <a:spcPts val="500"/>
              </a:spcBef>
              <a:spcAft>
                <a:spcPts val="400"/>
              </a:spcAft>
              <a:buSzPts val="1700"/>
              <a:buChar char="●"/>
            </a:pPr>
            <a:r>
              <a:rPr lang="en" sz="1700"/>
              <a:t>Not using a broader search, and instead narrowing down to a specific HTTP traffic that we are looking for, would be helpful. Such as syntax </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32082" y="43525"/>
            <a:ext cx="8881200" cy="620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Stealth Exploitation of CPU Usage Monitor   </a:t>
            </a:r>
            <a:endParaRPr/>
          </a:p>
        </p:txBody>
      </p:sp>
      <p:sp>
        <p:nvSpPr>
          <p:cNvPr id="284" name="Google Shape;284;p35"/>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85" name="Google Shape;285;p35"/>
          <p:cNvSpPr txBox="1">
            <a:spLocks noGrp="1"/>
          </p:cNvSpPr>
          <p:nvPr>
            <p:ph type="body" idx="3"/>
          </p:nvPr>
        </p:nvSpPr>
        <p:spPr>
          <a:xfrm>
            <a:off x="227584" y="783725"/>
            <a:ext cx="8605800" cy="3699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700" b="1">
                <a:solidFill>
                  <a:srgbClr val="FFFFFF"/>
                </a:solidFill>
              </a:rPr>
              <a:t>Monitoring Overview</a:t>
            </a:r>
            <a:endParaRPr sz="1700">
              <a:solidFill>
                <a:srgbClr val="FFFFFF"/>
              </a:solidFill>
            </a:endParaRPr>
          </a:p>
          <a:p>
            <a:pPr marL="177800" lvl="0" indent="-196850" algn="l" rtl="0">
              <a:lnSpc>
                <a:spcPct val="115000"/>
              </a:lnSpc>
              <a:spcBef>
                <a:spcPts val="500"/>
              </a:spcBef>
              <a:spcAft>
                <a:spcPts val="0"/>
              </a:spcAft>
              <a:buClr>
                <a:srgbClr val="FFFFFF"/>
              </a:buClr>
              <a:buSzPts val="1700"/>
              <a:buChar char="●"/>
            </a:pPr>
            <a:r>
              <a:rPr lang="en" sz="1700">
                <a:solidFill>
                  <a:srgbClr val="FFFFFF"/>
                </a:solidFill>
              </a:rPr>
              <a:t>Which alerts detect this exploit? This specific alert exploit was to monitor the CPU usage</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Which metrics do they measure? </a:t>
            </a:r>
            <a:r>
              <a:rPr lang="en" sz="1700"/>
              <a:t> system.process.cpu.total.pct</a:t>
            </a:r>
            <a:r>
              <a:rPr lang="en" sz="1700">
                <a:solidFill>
                  <a:srgbClr val="FFFFFF"/>
                </a:solidFill>
              </a:rPr>
              <a:t> </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Which thresholds do they fire at? </a:t>
            </a:r>
            <a:r>
              <a:rPr lang="en" sz="1700">
                <a:solidFill>
                  <a:srgbClr val="F3F3F3"/>
                </a:solidFill>
              </a:rPr>
              <a:t>System process cpu total pct over all doc is above .5</a:t>
            </a:r>
            <a:endParaRPr sz="1700">
              <a:solidFill>
                <a:srgbClr val="FFFFFF"/>
              </a:solidFill>
            </a:endParaRPr>
          </a:p>
          <a:p>
            <a:pPr marL="0" lvl="0" indent="0" algn="l" rtl="0">
              <a:spcBef>
                <a:spcPts val="400"/>
              </a:spcBef>
              <a:spcAft>
                <a:spcPts val="0"/>
              </a:spcAft>
              <a:buNone/>
            </a:pPr>
            <a:endParaRPr sz="1700">
              <a:solidFill>
                <a:srgbClr val="FFFFFF"/>
              </a:solidFill>
            </a:endParaRPr>
          </a:p>
          <a:p>
            <a:pPr marL="0" lvl="0" indent="0" algn="l" rtl="0">
              <a:spcBef>
                <a:spcPts val="500"/>
              </a:spcBef>
              <a:spcAft>
                <a:spcPts val="0"/>
              </a:spcAft>
              <a:buNone/>
            </a:pPr>
            <a:r>
              <a:rPr lang="en" sz="1700" b="1">
                <a:solidFill>
                  <a:srgbClr val="FFFFFF"/>
                </a:solidFill>
              </a:rPr>
              <a:t>Mitigating Detection</a:t>
            </a:r>
            <a:endParaRPr sz="1700" b="1">
              <a:solidFill>
                <a:srgbClr val="FFFFFF"/>
              </a:solidFill>
            </a:endParaRPr>
          </a:p>
          <a:p>
            <a:pPr marL="457200" lvl="0" indent="-336550" algn="l" rtl="0">
              <a:lnSpc>
                <a:spcPct val="115000"/>
              </a:lnSpc>
              <a:spcBef>
                <a:spcPts val="500"/>
              </a:spcBef>
              <a:spcAft>
                <a:spcPts val="0"/>
              </a:spcAft>
              <a:buSzPts val="1700"/>
              <a:buChar char="●"/>
            </a:pPr>
            <a:r>
              <a:rPr lang="en" sz="1700">
                <a:solidFill>
                  <a:srgbClr val="FFFFFF"/>
                </a:solidFill>
              </a:rPr>
              <a:t>We felt that using a reverse shell, by using a listener (‘netcat’)</a:t>
            </a:r>
            <a:endParaRPr sz="1700" b="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Maintaining Access</a:t>
            </a:r>
            <a:endParaRPr/>
          </a:p>
        </p:txBody>
      </p:sp>
      <p:sp>
        <p:nvSpPr>
          <p:cNvPr id="291" name="Google Shape;291;p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endParaRPr/>
          </a:p>
        </p:txBody>
      </p:sp>
      <p:sp>
        <p:nvSpPr>
          <p:cNvPr id="292" name="Google Shape;292;p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293" name="Google Shape;293;p36"/>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1200"/>
              </a:spcBef>
              <a:spcAft>
                <a:spcPts val="0"/>
              </a:spcAft>
              <a:buNone/>
            </a:pPr>
            <a:r>
              <a:rPr lang="en" sz="1700" b="1">
                <a:solidFill>
                  <a:srgbClr val="FFFFFF"/>
                </a:solidFill>
              </a:rPr>
              <a:t>Maintaining Access</a:t>
            </a:r>
            <a:endParaRPr sz="1700" b="1">
              <a:solidFill>
                <a:srgbClr val="FFFFFF"/>
              </a:solidFill>
            </a:endParaRPr>
          </a:p>
          <a:p>
            <a:pPr marL="457200" lvl="0" indent="-336550" algn="l" rtl="0">
              <a:spcBef>
                <a:spcPts val="1200"/>
              </a:spcBef>
              <a:spcAft>
                <a:spcPts val="0"/>
              </a:spcAft>
              <a:buClr>
                <a:srgbClr val="FFFFFF"/>
              </a:buClr>
              <a:buSzPts val="1700"/>
              <a:buFont typeface="Roboto"/>
              <a:buChar char="●"/>
            </a:pPr>
            <a:r>
              <a:rPr lang="en" sz="1700">
                <a:solidFill>
                  <a:srgbClr val="FFFFFF"/>
                </a:solidFill>
              </a:rPr>
              <a:t>Find a way to implement a backdoor on each target.</a:t>
            </a:r>
            <a:endParaRPr sz="1700">
              <a:solidFill>
                <a:srgbClr val="FFFFFF"/>
              </a:solidFill>
            </a:endParaRPr>
          </a:p>
          <a:p>
            <a:pPr marL="914400" lvl="1" indent="-336550" algn="l" rtl="0">
              <a:spcBef>
                <a:spcPts val="0"/>
              </a:spcBef>
              <a:spcAft>
                <a:spcPts val="0"/>
              </a:spcAft>
              <a:buClr>
                <a:srgbClr val="FFFFFF"/>
              </a:buClr>
              <a:buSzPts val="1700"/>
              <a:buFont typeface="Roboto"/>
              <a:buAutoNum type="alphaLcPeriod"/>
            </a:pPr>
            <a:r>
              <a:rPr lang="en" sz="1700">
                <a:solidFill>
                  <a:srgbClr val="FFFFFF"/>
                </a:solidFill>
              </a:rPr>
              <a:t>We believe that we should do a backdoor payload, Heidi decided to venture off and at 2am decided to do Target 2 herself and she found that this was the best option to do! So decided download an exploit to load a backdoor to modify a url to do a backdoor. </a:t>
            </a:r>
            <a:endParaRPr sz="1700">
              <a:solidFill>
                <a:srgbClr val="FFFFFF"/>
              </a:solidFill>
            </a:endParaRPr>
          </a:p>
          <a:p>
            <a:pPr marL="0" lvl="0" indent="0" algn="l" rtl="0">
              <a:spcBef>
                <a:spcPts val="1200"/>
              </a:spcBef>
              <a:spcAft>
                <a:spcPts val="0"/>
              </a:spcAft>
              <a:buNone/>
            </a:pPr>
            <a:endParaRPr sz="1700">
              <a:solidFill>
                <a:srgbClr val="FFFFFF"/>
              </a:solidFill>
            </a:endParaRPr>
          </a:p>
          <a:p>
            <a:pPr marL="0" lvl="0" indent="0" algn="l" rtl="0">
              <a:spcBef>
                <a:spcPts val="1200"/>
              </a:spcBef>
              <a:spcAft>
                <a:spcPts val="8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Defensive</a:t>
            </a:r>
            <a:endParaRPr/>
          </a:p>
        </p:txBody>
      </p:sp>
      <p:sp>
        <p:nvSpPr>
          <p:cNvPr id="299" name="Google Shape;299;p3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00" name="Google Shape;300;p37"/>
          <p:cNvPicPr preferRelativeResize="0"/>
          <p:nvPr/>
        </p:nvPicPr>
        <p:blipFill>
          <a:blip r:embed="rId3">
            <a:alphaModFix/>
          </a:blip>
          <a:stretch>
            <a:fillRect/>
          </a:stretch>
        </p:blipFill>
        <p:spPr>
          <a:xfrm>
            <a:off x="752350" y="3100725"/>
            <a:ext cx="3009706" cy="1681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Alerts Implemented</a:t>
            </a:r>
            <a:endParaRPr/>
          </a:p>
        </p:txBody>
      </p:sp>
      <p:sp>
        <p:nvSpPr>
          <p:cNvPr id="306" name="Google Shape;306;p38"/>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9"/>
          <p:cNvSpPr txBox="1">
            <a:spLocks noGrp="1"/>
          </p:cNvSpPr>
          <p:nvPr>
            <p:ph type="title"/>
          </p:nvPr>
        </p:nvSpPr>
        <p:spPr>
          <a:xfrm>
            <a:off x="-4614" y="0"/>
            <a:ext cx="3439200" cy="200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HTTP ERRORS</a:t>
            </a:r>
            <a:endParaRPr/>
          </a:p>
        </p:txBody>
      </p:sp>
      <p:sp>
        <p:nvSpPr>
          <p:cNvPr id="312" name="Google Shape;312;p39"/>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13" name="Google Shape;313;p39"/>
          <p:cNvSpPr txBox="1">
            <a:spLocks noGrp="1"/>
          </p:cNvSpPr>
          <p:nvPr>
            <p:ph type="body" idx="3"/>
          </p:nvPr>
        </p:nvSpPr>
        <p:spPr>
          <a:xfrm>
            <a:off x="310809" y="936000"/>
            <a:ext cx="8605800" cy="3699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700">
                <a:solidFill>
                  <a:srgbClr val="FFFFFF"/>
                </a:solidFill>
              </a:rPr>
              <a:t>Summarize the following:</a:t>
            </a:r>
            <a:endParaRPr sz="1700">
              <a:solidFill>
                <a:srgbClr val="FFFFFF"/>
              </a:solidFill>
            </a:endParaRPr>
          </a:p>
          <a:p>
            <a:pPr marL="177800" lvl="0" indent="-196850" algn="l" rtl="0">
              <a:spcBef>
                <a:spcPts val="1200"/>
              </a:spcBef>
              <a:spcAft>
                <a:spcPts val="0"/>
              </a:spcAft>
              <a:buClr>
                <a:srgbClr val="FFFFFF"/>
              </a:buClr>
              <a:buSzPts val="1700"/>
              <a:buChar char="●"/>
            </a:pPr>
            <a:r>
              <a:rPr lang="en" sz="1700"/>
              <a:t>WHEN count() GROUPED OVER top 5 'http.response.status_code' IS ABOVE 400 FOR THE LAST 5 minutes</a:t>
            </a:r>
            <a:endParaRPr sz="1700">
              <a:solidFill>
                <a:srgbClr val="FFFFFF"/>
              </a:solidFill>
            </a:endParaRPr>
          </a:p>
          <a:p>
            <a:pPr marL="177800" lvl="0" indent="-196850" algn="l" rtl="0">
              <a:lnSpc>
                <a:spcPct val="115000"/>
              </a:lnSpc>
              <a:spcBef>
                <a:spcPts val="0"/>
              </a:spcBef>
              <a:spcAft>
                <a:spcPts val="0"/>
              </a:spcAft>
              <a:buClr>
                <a:srgbClr val="FFFFFF"/>
              </a:buClr>
              <a:buSzPts val="1700"/>
              <a:buChar char="●"/>
            </a:pPr>
            <a:r>
              <a:rPr lang="en" sz="1700">
                <a:solidFill>
                  <a:srgbClr val="FFFFFF"/>
                </a:solidFill>
              </a:rPr>
              <a:t>Which </a:t>
            </a:r>
            <a:r>
              <a:rPr lang="en" sz="1700" b="1">
                <a:solidFill>
                  <a:srgbClr val="FFFFFF"/>
                </a:solidFill>
              </a:rPr>
              <a:t>metric</a:t>
            </a:r>
            <a:r>
              <a:rPr lang="en" sz="1700">
                <a:solidFill>
                  <a:srgbClr val="FFFFFF"/>
                </a:solidFill>
              </a:rPr>
              <a:t> does this alert monitor?</a:t>
            </a:r>
            <a:endParaRPr sz="1700">
              <a:solidFill>
                <a:srgbClr val="FFFFFF"/>
              </a:solidFill>
            </a:endParaRPr>
          </a:p>
          <a:p>
            <a:pPr marL="342900" lvl="1" indent="-196850" algn="l" rtl="0">
              <a:lnSpc>
                <a:spcPct val="115000"/>
              </a:lnSpc>
              <a:spcBef>
                <a:spcPts val="400"/>
              </a:spcBef>
              <a:spcAft>
                <a:spcPts val="0"/>
              </a:spcAft>
              <a:buClr>
                <a:srgbClr val="FFFFFF"/>
              </a:buClr>
              <a:buSzPts val="1700"/>
              <a:buChar char="○"/>
            </a:pPr>
            <a:r>
              <a:rPr lang="en" sz="1700">
                <a:solidFill>
                  <a:srgbClr val="FFFFFF"/>
                </a:solidFill>
              </a:rPr>
              <a:t>This alert monitors on the excessive HTTP errors of shown that ‘http.reponse_code’ that is above 400 </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What is the </a:t>
            </a:r>
            <a:r>
              <a:rPr lang="en" sz="1700" b="1">
                <a:solidFill>
                  <a:srgbClr val="FFFFFF"/>
                </a:solidFill>
              </a:rPr>
              <a:t>threshold</a:t>
            </a:r>
            <a:r>
              <a:rPr lang="en" sz="1700">
                <a:solidFill>
                  <a:srgbClr val="FFFFFF"/>
                </a:solidFill>
              </a:rPr>
              <a:t> it fires at?</a:t>
            </a:r>
            <a:endParaRPr sz="1700">
              <a:solidFill>
                <a:srgbClr val="FFFFFF"/>
              </a:solidFill>
            </a:endParaRPr>
          </a:p>
          <a:p>
            <a:pPr marL="342900" lvl="1" indent="-196850" algn="l" rtl="0">
              <a:lnSpc>
                <a:spcPct val="115000"/>
              </a:lnSpc>
              <a:spcBef>
                <a:spcPts val="400"/>
              </a:spcBef>
              <a:spcAft>
                <a:spcPts val="0"/>
              </a:spcAft>
              <a:buClr>
                <a:srgbClr val="FFFFFF"/>
              </a:buClr>
              <a:buSzPts val="1700"/>
              <a:buChar char="○"/>
            </a:pPr>
            <a:r>
              <a:rPr lang="en" sz="1700">
                <a:solidFill>
                  <a:srgbClr val="FFFFFF"/>
                </a:solidFill>
              </a:rPr>
              <a:t>Top 5 that is above 400 in the last 5 minutes.</a:t>
            </a:r>
            <a:endParaRPr sz="1700">
              <a:solidFill>
                <a:srgbClr val="FFFFFF"/>
              </a:solidFill>
            </a:endParaRPr>
          </a:p>
          <a:p>
            <a:pPr marL="520700" lvl="2" indent="-196850" algn="l" rtl="0">
              <a:lnSpc>
                <a:spcPct val="115000"/>
              </a:lnSpc>
              <a:spcBef>
                <a:spcPts val="400"/>
              </a:spcBef>
              <a:spcAft>
                <a:spcPts val="0"/>
              </a:spcAft>
              <a:buClr>
                <a:srgbClr val="FFFFFF"/>
              </a:buClr>
              <a:buSzPts val="1700"/>
              <a:buChar char="■"/>
            </a:pPr>
            <a:r>
              <a:rPr lang="en" sz="1700">
                <a:solidFill>
                  <a:srgbClr val="FFFFFF"/>
                </a:solidFill>
              </a:rPr>
              <a:t>For example: An error code of 404 </a:t>
            </a:r>
            <a:endParaRPr sz="1700">
              <a:solidFill>
                <a:srgbClr val="FFFFFF"/>
              </a:solidFill>
            </a:endParaRPr>
          </a:p>
          <a:p>
            <a:pPr marL="177800" lvl="0" indent="0" algn="l" rtl="0">
              <a:lnSpc>
                <a:spcPct val="115000"/>
              </a:lnSpc>
              <a:spcBef>
                <a:spcPts val="400"/>
              </a:spcBef>
              <a:spcAft>
                <a:spcPts val="400"/>
              </a:spcAft>
              <a:buNone/>
            </a:pPr>
            <a:endParaRPr sz="1700">
              <a:solidFill>
                <a:schemeClr val="dk1"/>
              </a:solidFill>
            </a:endParaRPr>
          </a:p>
        </p:txBody>
      </p:sp>
      <p:pic>
        <p:nvPicPr>
          <p:cNvPr id="314" name="Google Shape;314;p39"/>
          <p:cNvPicPr preferRelativeResize="0"/>
          <p:nvPr/>
        </p:nvPicPr>
        <p:blipFill>
          <a:blip r:embed="rId3">
            <a:alphaModFix/>
          </a:blip>
          <a:stretch>
            <a:fillRect/>
          </a:stretch>
        </p:blipFill>
        <p:spPr>
          <a:xfrm>
            <a:off x="5397700" y="2684575"/>
            <a:ext cx="3676300" cy="2339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4643" y="0"/>
            <a:ext cx="8918700" cy="620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HTTP Request Size Monitor</a:t>
            </a:r>
            <a:endParaRPr/>
          </a:p>
        </p:txBody>
      </p:sp>
      <p:sp>
        <p:nvSpPr>
          <p:cNvPr id="320" name="Google Shape;320;p40"/>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21" name="Google Shape;321;p40"/>
          <p:cNvSpPr txBox="1">
            <a:spLocks noGrp="1"/>
          </p:cNvSpPr>
          <p:nvPr>
            <p:ph type="body" idx="3"/>
          </p:nvPr>
        </p:nvSpPr>
        <p:spPr>
          <a:xfrm>
            <a:off x="308259" y="964200"/>
            <a:ext cx="8605800" cy="3699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700">
                <a:solidFill>
                  <a:srgbClr val="FFFFFF"/>
                </a:solidFill>
              </a:rPr>
              <a:t>Summarize the following:</a:t>
            </a:r>
            <a:endParaRPr sz="1700">
              <a:solidFill>
                <a:srgbClr val="FFFFFF"/>
              </a:solidFill>
            </a:endParaRPr>
          </a:p>
          <a:p>
            <a:pPr marL="177800" lvl="0" indent="-234950" algn="l" rtl="0">
              <a:spcBef>
                <a:spcPts val="1200"/>
              </a:spcBef>
              <a:spcAft>
                <a:spcPts val="0"/>
              </a:spcAft>
              <a:buClr>
                <a:srgbClr val="FFFFFF"/>
              </a:buClr>
              <a:buSzPts val="2300"/>
              <a:buChar char="●"/>
            </a:pPr>
            <a:r>
              <a:rPr lang="en" sz="1700"/>
              <a:t>WHEN sum() of http.request.bytes OVER all documents IS ABOVE 3500 FOR THE LAST 1 minute</a:t>
            </a:r>
            <a:endParaRPr sz="2300">
              <a:solidFill>
                <a:srgbClr val="FFFFFF"/>
              </a:solidFill>
            </a:endParaRPr>
          </a:p>
          <a:p>
            <a:pPr marL="177800" lvl="0" indent="-196850" algn="l" rtl="0">
              <a:lnSpc>
                <a:spcPct val="115000"/>
              </a:lnSpc>
              <a:spcBef>
                <a:spcPts val="0"/>
              </a:spcBef>
              <a:spcAft>
                <a:spcPts val="0"/>
              </a:spcAft>
              <a:buClr>
                <a:srgbClr val="FFFFFF"/>
              </a:buClr>
              <a:buSzPts val="1700"/>
              <a:buChar char="●"/>
            </a:pPr>
            <a:r>
              <a:rPr lang="en" sz="1700">
                <a:solidFill>
                  <a:srgbClr val="FFFFFF"/>
                </a:solidFill>
              </a:rPr>
              <a:t>Which </a:t>
            </a:r>
            <a:r>
              <a:rPr lang="en" sz="1700" b="1">
                <a:solidFill>
                  <a:srgbClr val="FFFFFF"/>
                </a:solidFill>
              </a:rPr>
              <a:t>metric</a:t>
            </a:r>
            <a:r>
              <a:rPr lang="en" sz="1700">
                <a:solidFill>
                  <a:srgbClr val="FFFFFF"/>
                </a:solidFill>
              </a:rPr>
              <a:t> does this alert monitor?</a:t>
            </a:r>
            <a:endParaRPr sz="1700">
              <a:solidFill>
                <a:srgbClr val="FFFFFF"/>
              </a:solidFill>
            </a:endParaRPr>
          </a:p>
          <a:p>
            <a:pPr marL="177800" lvl="0" indent="0" algn="l" rtl="0">
              <a:lnSpc>
                <a:spcPct val="115000"/>
              </a:lnSpc>
              <a:spcBef>
                <a:spcPts val="400"/>
              </a:spcBef>
              <a:spcAft>
                <a:spcPts val="0"/>
              </a:spcAft>
              <a:buNone/>
            </a:pPr>
            <a:r>
              <a:rPr lang="en" sz="1700">
                <a:solidFill>
                  <a:srgbClr val="FFFFFF"/>
                </a:solidFill>
              </a:rPr>
              <a:t>When request bytes over all documents is above 3500 in 1 min</a:t>
            </a:r>
            <a:endParaRPr sz="1700">
              <a:solidFill>
                <a:srgbClr val="FFFFFF"/>
              </a:solidFill>
            </a:endParaRPr>
          </a:p>
          <a:p>
            <a:pPr marL="177800" lvl="0" indent="-196850" algn="l" rtl="0">
              <a:lnSpc>
                <a:spcPct val="115000"/>
              </a:lnSpc>
              <a:spcBef>
                <a:spcPts val="400"/>
              </a:spcBef>
              <a:spcAft>
                <a:spcPts val="0"/>
              </a:spcAft>
              <a:buClr>
                <a:srgbClr val="FFFFFF"/>
              </a:buClr>
              <a:buSzPts val="1700"/>
              <a:buChar char="●"/>
            </a:pPr>
            <a:r>
              <a:rPr lang="en" sz="1700">
                <a:solidFill>
                  <a:srgbClr val="FFFFFF"/>
                </a:solidFill>
              </a:rPr>
              <a:t>What is the </a:t>
            </a:r>
            <a:r>
              <a:rPr lang="en" sz="1700" b="1">
                <a:solidFill>
                  <a:srgbClr val="FFFFFF"/>
                </a:solidFill>
              </a:rPr>
              <a:t>threshold</a:t>
            </a:r>
            <a:r>
              <a:rPr lang="en" sz="1700">
                <a:solidFill>
                  <a:srgbClr val="FFFFFF"/>
                </a:solidFill>
              </a:rPr>
              <a:t> it fires at?</a:t>
            </a:r>
            <a:endParaRPr sz="1700">
              <a:solidFill>
                <a:srgbClr val="FFFFFF"/>
              </a:solidFill>
            </a:endParaRPr>
          </a:p>
          <a:p>
            <a:pPr marL="342900" lvl="1" indent="-196850" algn="l" rtl="0">
              <a:lnSpc>
                <a:spcPct val="115000"/>
              </a:lnSpc>
              <a:spcBef>
                <a:spcPts val="400"/>
              </a:spcBef>
              <a:spcAft>
                <a:spcPts val="400"/>
              </a:spcAft>
              <a:buClr>
                <a:srgbClr val="FFFFFF"/>
              </a:buClr>
              <a:buSzPts val="1700"/>
              <a:buChar char="○"/>
            </a:pPr>
            <a:r>
              <a:rPr lang="en" sz="1700">
                <a:solidFill>
                  <a:srgbClr val="FFFFFF"/>
                </a:solidFill>
              </a:rPr>
              <a:t>This metric does alert monitor all documents by an “http.request.bytes” thats is over 3500 THE LAST 1 minute</a:t>
            </a:r>
            <a:endParaRPr sz="1700">
              <a:solidFill>
                <a:srgbClr val="FFFFFF"/>
              </a:solidFill>
            </a:endParaRPr>
          </a:p>
        </p:txBody>
      </p:sp>
      <p:pic>
        <p:nvPicPr>
          <p:cNvPr id="322" name="Google Shape;322;p40"/>
          <p:cNvPicPr preferRelativeResize="0"/>
          <p:nvPr/>
        </p:nvPicPr>
        <p:blipFill>
          <a:blip r:embed="rId3">
            <a:alphaModFix/>
          </a:blip>
          <a:stretch>
            <a:fillRect/>
          </a:stretch>
        </p:blipFill>
        <p:spPr>
          <a:xfrm>
            <a:off x="5476250" y="3053425"/>
            <a:ext cx="3184000" cy="1989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4614" y="0"/>
            <a:ext cx="3439200" cy="200100"/>
          </a:xfrm>
          <a:prstGeom prst="rect">
            <a:avLst/>
          </a:prstGeom>
        </p:spPr>
        <p:txBody>
          <a:bodyPr spcFirstLastPara="1" wrap="square" lIns="457200" tIns="182875" rIns="274300" bIns="91425" anchor="t" anchorCtr="0">
            <a:noAutofit/>
          </a:bodyPr>
          <a:lstStyle/>
          <a:p>
            <a:pPr marL="0" lvl="0" indent="0" algn="l" rtl="0">
              <a:lnSpc>
                <a:spcPct val="115000"/>
              </a:lnSpc>
              <a:spcBef>
                <a:spcPts val="1200"/>
              </a:spcBef>
              <a:spcAft>
                <a:spcPts val="0"/>
              </a:spcAft>
              <a:buNone/>
            </a:pPr>
            <a:r>
              <a:rPr lang="en" b="1">
                <a:solidFill>
                  <a:srgbClr val="FFFFFF"/>
                </a:solidFill>
                <a:latin typeface="Roboto"/>
                <a:ea typeface="Roboto"/>
                <a:cs typeface="Roboto"/>
                <a:sym typeface="Roboto"/>
              </a:rPr>
              <a:t>CPU Usage Monitor</a:t>
            </a:r>
            <a:endParaRPr b="1">
              <a:solidFill>
                <a:srgbClr val="FFFFFF"/>
              </a:solidFill>
              <a:latin typeface="Roboto"/>
              <a:ea typeface="Roboto"/>
              <a:cs typeface="Roboto"/>
              <a:sym typeface="Roboto"/>
            </a:endParaRPr>
          </a:p>
          <a:p>
            <a:pPr marL="0" lvl="0" indent="0" algn="l" rtl="0">
              <a:spcBef>
                <a:spcPts val="1200"/>
              </a:spcBef>
              <a:spcAft>
                <a:spcPts val="0"/>
              </a:spcAft>
              <a:buNone/>
            </a:pPr>
            <a:endParaRPr/>
          </a:p>
        </p:txBody>
      </p:sp>
      <p:sp>
        <p:nvSpPr>
          <p:cNvPr id="328" name="Google Shape;328;p41"/>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29" name="Google Shape;329;p41"/>
          <p:cNvSpPr txBox="1">
            <a:spLocks noGrp="1"/>
          </p:cNvSpPr>
          <p:nvPr>
            <p:ph type="body" idx="3"/>
          </p:nvPr>
        </p:nvSpPr>
        <p:spPr>
          <a:xfrm>
            <a:off x="263834" y="860775"/>
            <a:ext cx="8605800" cy="3699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700">
                <a:solidFill>
                  <a:srgbClr val="F3F3F3"/>
                </a:solidFill>
              </a:rPr>
              <a:t>Summarize the following:</a:t>
            </a:r>
            <a:endParaRPr sz="1700">
              <a:solidFill>
                <a:srgbClr val="F3F3F3"/>
              </a:solidFill>
            </a:endParaRPr>
          </a:p>
          <a:p>
            <a:pPr marL="177800" lvl="0" indent="-234950" algn="l" rtl="0">
              <a:spcBef>
                <a:spcPts val="1200"/>
              </a:spcBef>
              <a:spcAft>
                <a:spcPts val="0"/>
              </a:spcAft>
              <a:buClr>
                <a:srgbClr val="F3F3F3"/>
              </a:buClr>
              <a:buSzPts val="2300"/>
              <a:buChar char="●"/>
            </a:pPr>
            <a:r>
              <a:rPr lang="en" sz="1700"/>
              <a:t> WHEN max() OF system.process.cpu.total.pct OVER all documents IS ABOVE 0.5 FOR THE LAST 5 minutes</a:t>
            </a:r>
            <a:endParaRPr sz="2300">
              <a:solidFill>
                <a:srgbClr val="F3F3F3"/>
              </a:solidFill>
            </a:endParaRPr>
          </a:p>
          <a:p>
            <a:pPr marL="177800" lvl="0" indent="-196850" algn="l" rtl="0">
              <a:lnSpc>
                <a:spcPct val="115000"/>
              </a:lnSpc>
              <a:spcBef>
                <a:spcPts val="0"/>
              </a:spcBef>
              <a:spcAft>
                <a:spcPts val="0"/>
              </a:spcAft>
              <a:buClr>
                <a:srgbClr val="F3F3F3"/>
              </a:buClr>
              <a:buSzPts val="1700"/>
              <a:buChar char="●"/>
            </a:pPr>
            <a:r>
              <a:rPr lang="en" sz="1700">
                <a:solidFill>
                  <a:srgbClr val="F3F3F3"/>
                </a:solidFill>
              </a:rPr>
              <a:t>Which </a:t>
            </a:r>
            <a:r>
              <a:rPr lang="en" sz="1700" b="1">
                <a:solidFill>
                  <a:srgbClr val="F3F3F3"/>
                </a:solidFill>
              </a:rPr>
              <a:t>metric</a:t>
            </a:r>
            <a:r>
              <a:rPr lang="en" sz="1700">
                <a:solidFill>
                  <a:srgbClr val="F3F3F3"/>
                </a:solidFill>
              </a:rPr>
              <a:t> does this alert monitor?</a:t>
            </a:r>
            <a:endParaRPr sz="1700">
              <a:solidFill>
                <a:srgbClr val="F3F3F3"/>
              </a:solidFill>
            </a:endParaRPr>
          </a:p>
          <a:p>
            <a:pPr marL="177800" lvl="0" indent="0" algn="l" rtl="0">
              <a:lnSpc>
                <a:spcPct val="115000"/>
              </a:lnSpc>
              <a:spcBef>
                <a:spcPts val="400"/>
              </a:spcBef>
              <a:spcAft>
                <a:spcPts val="0"/>
              </a:spcAft>
              <a:buNone/>
            </a:pPr>
            <a:r>
              <a:rPr lang="en" sz="1700">
                <a:solidFill>
                  <a:srgbClr val="F3F3F3"/>
                </a:solidFill>
              </a:rPr>
              <a:t>System process cpu is above 0.5</a:t>
            </a:r>
            <a:endParaRPr sz="1700">
              <a:solidFill>
                <a:srgbClr val="F3F3F3"/>
              </a:solidFill>
            </a:endParaRPr>
          </a:p>
          <a:p>
            <a:pPr marL="177800" lvl="0" indent="-196850" algn="l" rtl="0">
              <a:lnSpc>
                <a:spcPct val="115000"/>
              </a:lnSpc>
              <a:spcBef>
                <a:spcPts val="400"/>
              </a:spcBef>
              <a:spcAft>
                <a:spcPts val="0"/>
              </a:spcAft>
              <a:buClr>
                <a:srgbClr val="F3F3F3"/>
              </a:buClr>
              <a:buSzPts val="1700"/>
              <a:buChar char="●"/>
            </a:pPr>
            <a:r>
              <a:rPr lang="en" sz="1700">
                <a:solidFill>
                  <a:srgbClr val="F3F3F3"/>
                </a:solidFill>
              </a:rPr>
              <a:t>What is the </a:t>
            </a:r>
            <a:r>
              <a:rPr lang="en" sz="1700" b="1">
                <a:solidFill>
                  <a:srgbClr val="F3F3F3"/>
                </a:solidFill>
              </a:rPr>
              <a:t>threshold</a:t>
            </a:r>
            <a:r>
              <a:rPr lang="en" sz="1700">
                <a:solidFill>
                  <a:srgbClr val="F3F3F3"/>
                </a:solidFill>
              </a:rPr>
              <a:t> it fires at?</a:t>
            </a:r>
            <a:endParaRPr sz="1700">
              <a:solidFill>
                <a:srgbClr val="F3F3F3"/>
              </a:solidFill>
            </a:endParaRPr>
          </a:p>
          <a:p>
            <a:pPr marL="177800" lvl="0" indent="-196850" algn="l" rtl="0">
              <a:lnSpc>
                <a:spcPct val="115000"/>
              </a:lnSpc>
              <a:spcBef>
                <a:spcPts val="400"/>
              </a:spcBef>
              <a:spcAft>
                <a:spcPts val="0"/>
              </a:spcAft>
              <a:buClr>
                <a:srgbClr val="F3F3F3"/>
              </a:buClr>
              <a:buSzPts val="1700"/>
              <a:buChar char="●"/>
            </a:pPr>
            <a:r>
              <a:rPr lang="en" sz="1700">
                <a:solidFill>
                  <a:srgbClr val="F3F3F3"/>
                </a:solidFill>
              </a:rPr>
              <a:t>Watching the ‘system.process.total.pct’ has the threshold. System process cpu total pct over all doc is above .5</a:t>
            </a:r>
            <a:endParaRPr sz="1700">
              <a:solidFill>
                <a:srgbClr val="F3F3F3"/>
              </a:solidFill>
            </a:endParaRPr>
          </a:p>
          <a:p>
            <a:pPr marL="177800" lvl="0" indent="-196850" algn="l" rtl="0">
              <a:lnSpc>
                <a:spcPct val="115000"/>
              </a:lnSpc>
              <a:spcBef>
                <a:spcPts val="400"/>
              </a:spcBef>
              <a:spcAft>
                <a:spcPts val="400"/>
              </a:spcAft>
              <a:buClr>
                <a:schemeClr val="dk1"/>
              </a:buClr>
              <a:buSzPts val="1700"/>
              <a:buChar char="●"/>
            </a:pPr>
            <a:endParaRPr sz="1700">
              <a:solidFill>
                <a:schemeClr val="dk1"/>
              </a:solidFill>
            </a:endParaRPr>
          </a:p>
        </p:txBody>
      </p:sp>
      <p:pic>
        <p:nvPicPr>
          <p:cNvPr id="330" name="Google Shape;330;p41"/>
          <p:cNvPicPr preferRelativeResize="0"/>
          <p:nvPr/>
        </p:nvPicPr>
        <p:blipFill>
          <a:blip r:embed="rId3">
            <a:alphaModFix/>
          </a:blip>
          <a:stretch>
            <a:fillRect/>
          </a:stretch>
        </p:blipFill>
        <p:spPr>
          <a:xfrm>
            <a:off x="5115300" y="3036350"/>
            <a:ext cx="2817724" cy="180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Hardening Against Vulnerabilities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title"/>
          </p:nvPr>
        </p:nvSpPr>
        <p:spPr>
          <a:xfrm>
            <a:off x="7" y="-47000"/>
            <a:ext cx="8879400" cy="630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Hardening Against SSH vulnerabilities on Target 1</a:t>
            </a:r>
            <a:endParaRPr b="1">
              <a:latin typeface="Roboto"/>
              <a:ea typeface="Roboto"/>
              <a:cs typeface="Roboto"/>
              <a:sym typeface="Roboto"/>
            </a:endParaRPr>
          </a:p>
        </p:txBody>
      </p:sp>
      <p:sp>
        <p:nvSpPr>
          <p:cNvPr id="341" name="Google Shape;341;p43"/>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42" name="Google Shape;342;p43"/>
          <p:cNvSpPr txBox="1">
            <a:spLocks noGrp="1"/>
          </p:cNvSpPr>
          <p:nvPr>
            <p:ph type="body" idx="3"/>
          </p:nvPr>
        </p:nvSpPr>
        <p:spPr>
          <a:xfrm>
            <a:off x="269109" y="832575"/>
            <a:ext cx="8605800" cy="3699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sz="1700">
              <a:solidFill>
                <a:srgbClr val="FFFFFF"/>
              </a:solidFill>
            </a:endParaRPr>
          </a:p>
          <a:p>
            <a:pPr marL="0" lvl="0" indent="0" algn="l" rtl="0">
              <a:spcBef>
                <a:spcPts val="500"/>
              </a:spcBef>
              <a:spcAft>
                <a:spcPts val="0"/>
              </a:spcAft>
              <a:buNone/>
            </a:pPr>
            <a:r>
              <a:rPr lang="en" sz="1700">
                <a:solidFill>
                  <a:srgbClr val="FFFFFF"/>
                </a:solidFill>
              </a:rPr>
              <a:t>Set a custom SSH Port:</a:t>
            </a:r>
            <a:endParaRPr sz="1700">
              <a:solidFill>
                <a:srgbClr val="FFFFFF"/>
              </a:solidFill>
            </a:endParaRPr>
          </a:p>
          <a:p>
            <a:pPr marL="342900" lvl="0" indent="-196850" algn="l" rtl="0">
              <a:spcBef>
                <a:spcPts val="500"/>
              </a:spcBef>
              <a:spcAft>
                <a:spcPts val="0"/>
              </a:spcAft>
              <a:buClr>
                <a:srgbClr val="FFFFFF"/>
              </a:buClr>
              <a:buSzPts val="1700"/>
              <a:buChar char="●"/>
            </a:pPr>
            <a:r>
              <a:rPr lang="en" sz="1700">
                <a:solidFill>
                  <a:srgbClr val="FFFFFF"/>
                </a:solidFill>
              </a:rPr>
              <a:t>As one of the oldest fixes for this issue, this patch allows simple port 22 attacks to be avoided by eliminating a lot of noise from that port</a:t>
            </a:r>
            <a:endParaRPr sz="1700">
              <a:solidFill>
                <a:srgbClr val="FFFFFF"/>
              </a:solidFill>
            </a:endParaRPr>
          </a:p>
          <a:p>
            <a:pPr marL="342900" lvl="0" indent="-196850" algn="l" rtl="0">
              <a:lnSpc>
                <a:spcPct val="115000"/>
              </a:lnSpc>
              <a:spcBef>
                <a:spcPts val="400"/>
              </a:spcBef>
              <a:spcAft>
                <a:spcPts val="0"/>
              </a:spcAft>
              <a:buClr>
                <a:srgbClr val="FFFFFF"/>
              </a:buClr>
              <a:buSzPts val="1700"/>
              <a:buChar char="●"/>
            </a:pPr>
            <a:r>
              <a:rPr lang="en" sz="1700">
                <a:solidFill>
                  <a:srgbClr val="FFFFFF"/>
                </a:solidFill>
              </a:rPr>
              <a:t>How to implement:</a:t>
            </a:r>
            <a:endParaRPr sz="1700">
              <a:solidFill>
                <a:srgbClr val="FFFFFF"/>
              </a:solidFill>
            </a:endParaRPr>
          </a:p>
          <a:p>
            <a:pPr marL="520700" lvl="2" indent="-196850" algn="l" rtl="0">
              <a:lnSpc>
                <a:spcPct val="115000"/>
              </a:lnSpc>
              <a:spcBef>
                <a:spcPts val="400"/>
              </a:spcBef>
              <a:spcAft>
                <a:spcPts val="0"/>
              </a:spcAft>
              <a:buClr>
                <a:srgbClr val="FFFFFF"/>
              </a:buClr>
              <a:buSzPts val="1700"/>
              <a:buChar char="■"/>
            </a:pPr>
            <a:r>
              <a:rPr lang="en" sz="1700" i="1">
                <a:solidFill>
                  <a:srgbClr val="FFFFFF"/>
                </a:solidFill>
              </a:rPr>
              <a:t>nano -w /etc/ssh/sshd_config</a:t>
            </a:r>
            <a:endParaRPr sz="1700" i="1">
              <a:solidFill>
                <a:srgbClr val="FFFFFF"/>
              </a:solidFill>
            </a:endParaRPr>
          </a:p>
          <a:p>
            <a:pPr marL="520700" lvl="2" indent="-196850" algn="l" rtl="0">
              <a:lnSpc>
                <a:spcPct val="115000"/>
              </a:lnSpc>
              <a:spcBef>
                <a:spcPts val="400"/>
              </a:spcBef>
              <a:spcAft>
                <a:spcPts val="0"/>
              </a:spcAft>
              <a:buClr>
                <a:srgbClr val="FFFFFF"/>
              </a:buClr>
              <a:buSzPts val="1700"/>
              <a:buChar char="■"/>
            </a:pPr>
            <a:r>
              <a:rPr lang="en" sz="1700">
                <a:solidFill>
                  <a:srgbClr val="FFFFFF"/>
                </a:solidFill>
              </a:rPr>
              <a:t>Change port 22 to something different (899, 732, 42069, etc.)</a:t>
            </a:r>
            <a:endParaRPr sz="1700">
              <a:solidFill>
                <a:srgbClr val="FFFFFF"/>
              </a:solidFill>
            </a:endParaRPr>
          </a:p>
          <a:p>
            <a:pPr marL="177800" lvl="0" indent="-196850" algn="l" rtl="0">
              <a:lnSpc>
                <a:spcPct val="115000"/>
              </a:lnSpc>
              <a:spcBef>
                <a:spcPts val="400"/>
              </a:spcBef>
              <a:spcAft>
                <a:spcPts val="400"/>
              </a:spcAft>
              <a:buClr>
                <a:srgbClr val="FFFFFF"/>
              </a:buClr>
              <a:buSzPts val="1700"/>
              <a:buChar char="●"/>
            </a:pPr>
            <a:r>
              <a:rPr lang="en" sz="1700">
                <a:solidFill>
                  <a:srgbClr val="FFFFFF"/>
                </a:solidFill>
              </a:rPr>
              <a:t>Most hackers look for port 22 as the known SSH port. Changing that to something completely different eliminates the easy hack</a:t>
            </a:r>
            <a:endParaRPr sz="17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5" name="Google Shape;165;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title"/>
          </p:nvPr>
        </p:nvSpPr>
        <p:spPr>
          <a:xfrm>
            <a:off x="-4643" y="0"/>
            <a:ext cx="8928300" cy="658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Hardening Against HTTP vulnerabilities on Target 1</a:t>
            </a:r>
            <a:endParaRPr b="1">
              <a:latin typeface="Roboto"/>
              <a:ea typeface="Roboto"/>
              <a:cs typeface="Roboto"/>
              <a:sym typeface="Roboto"/>
            </a:endParaRPr>
          </a:p>
        </p:txBody>
      </p:sp>
      <p:sp>
        <p:nvSpPr>
          <p:cNvPr id="348" name="Google Shape;348;p44"/>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349" name="Google Shape;349;p44"/>
          <p:cNvSpPr txBox="1">
            <a:spLocks noGrp="1"/>
          </p:cNvSpPr>
          <p:nvPr>
            <p:ph type="body" idx="3"/>
          </p:nvPr>
        </p:nvSpPr>
        <p:spPr>
          <a:xfrm>
            <a:off x="263834" y="860775"/>
            <a:ext cx="8605800" cy="3699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700">
              <a:solidFill>
                <a:srgbClr val="FFFFFF"/>
              </a:solidFill>
            </a:endParaRPr>
          </a:p>
          <a:p>
            <a:pPr marL="0" lvl="0" indent="0" algn="l" rtl="0">
              <a:lnSpc>
                <a:spcPct val="115000"/>
              </a:lnSpc>
              <a:spcBef>
                <a:spcPts val="500"/>
              </a:spcBef>
              <a:spcAft>
                <a:spcPts val="0"/>
              </a:spcAft>
              <a:buNone/>
            </a:pPr>
            <a:r>
              <a:rPr lang="en" sz="1700">
                <a:solidFill>
                  <a:srgbClr val="FFFFFF"/>
                </a:solidFill>
              </a:rPr>
              <a:t>Enable HSTS:</a:t>
            </a:r>
            <a:endParaRPr sz="1700">
              <a:solidFill>
                <a:srgbClr val="FFFFFF"/>
              </a:solidFill>
            </a:endParaRPr>
          </a:p>
          <a:p>
            <a:pPr marL="342900" lvl="0" indent="-196850" algn="l" rtl="0">
              <a:lnSpc>
                <a:spcPct val="115000"/>
              </a:lnSpc>
              <a:spcBef>
                <a:spcPts val="500"/>
              </a:spcBef>
              <a:spcAft>
                <a:spcPts val="0"/>
              </a:spcAft>
              <a:buClr>
                <a:srgbClr val="FFFFFF"/>
              </a:buClr>
              <a:buSzPts val="1700"/>
              <a:buChar char="●"/>
            </a:pPr>
            <a:r>
              <a:rPr lang="en" sz="1700">
                <a:solidFill>
                  <a:srgbClr val="FFFFFF"/>
                </a:solidFill>
              </a:rPr>
              <a:t>HTTP Strict Transport Security obligates web browsers to establish secure communications through encrypted protocol (HTTPS)</a:t>
            </a:r>
            <a:endParaRPr sz="1700">
              <a:solidFill>
                <a:srgbClr val="FFFFFF"/>
              </a:solidFill>
            </a:endParaRPr>
          </a:p>
          <a:p>
            <a:pPr marL="342900" lvl="0" indent="-196850" algn="l" rtl="0">
              <a:lnSpc>
                <a:spcPct val="115000"/>
              </a:lnSpc>
              <a:spcBef>
                <a:spcPts val="400"/>
              </a:spcBef>
              <a:spcAft>
                <a:spcPts val="0"/>
              </a:spcAft>
              <a:buClr>
                <a:srgbClr val="FFFFFF"/>
              </a:buClr>
              <a:buSzPts val="1700"/>
              <a:buChar char="●"/>
            </a:pPr>
            <a:r>
              <a:rPr lang="en" sz="1700">
                <a:solidFill>
                  <a:srgbClr val="FFFFFF"/>
                </a:solidFill>
              </a:rPr>
              <a:t>How to enable for Apache users:</a:t>
            </a:r>
            <a:endParaRPr sz="1700">
              <a:solidFill>
                <a:srgbClr val="FFFFFF"/>
              </a:solidFill>
            </a:endParaRPr>
          </a:p>
          <a:p>
            <a:pPr marL="520700" lvl="2" indent="-196850" algn="l" rtl="0">
              <a:lnSpc>
                <a:spcPct val="115000"/>
              </a:lnSpc>
              <a:spcBef>
                <a:spcPts val="400"/>
              </a:spcBef>
              <a:spcAft>
                <a:spcPts val="0"/>
              </a:spcAft>
              <a:buClr>
                <a:srgbClr val="FFFFFF"/>
              </a:buClr>
              <a:buSzPts val="1700"/>
              <a:buChar char="■"/>
            </a:pPr>
            <a:r>
              <a:rPr lang="en" sz="1700">
                <a:solidFill>
                  <a:srgbClr val="FFFFFF"/>
                </a:solidFill>
              </a:rPr>
              <a:t>In </a:t>
            </a:r>
            <a:r>
              <a:rPr lang="en" sz="1700" i="1">
                <a:solidFill>
                  <a:srgbClr val="FFFFFF"/>
                </a:solidFill>
              </a:rPr>
              <a:t>httpd.conf</a:t>
            </a:r>
            <a:r>
              <a:rPr lang="en" sz="1700">
                <a:solidFill>
                  <a:srgbClr val="FFFFFF"/>
                </a:solidFill>
              </a:rPr>
              <a:t>:</a:t>
            </a:r>
            <a:endParaRPr sz="1700">
              <a:solidFill>
                <a:srgbClr val="FFFFFF"/>
              </a:solidFill>
            </a:endParaRPr>
          </a:p>
          <a:p>
            <a:pPr marL="685800" lvl="3" indent="-177800" algn="l" rtl="0">
              <a:lnSpc>
                <a:spcPct val="115000"/>
              </a:lnSpc>
              <a:spcBef>
                <a:spcPts val="400"/>
              </a:spcBef>
              <a:spcAft>
                <a:spcPts val="0"/>
              </a:spcAft>
              <a:buClr>
                <a:srgbClr val="FFFFFF"/>
              </a:buClr>
              <a:buSzPts val="1400"/>
              <a:buChar char="●"/>
            </a:pPr>
            <a:r>
              <a:rPr lang="en" i="1" u="sng">
                <a:solidFill>
                  <a:srgbClr val="FFFFFF"/>
                </a:solidFill>
              </a:rPr>
              <a:t>LoadModule headers_module modules/mod_headers.so</a:t>
            </a:r>
            <a:endParaRPr i="1" u="sng">
              <a:solidFill>
                <a:srgbClr val="FFFFFF"/>
              </a:solidFill>
            </a:endParaRPr>
          </a:p>
          <a:p>
            <a:pPr marL="520700" lvl="2" indent="-196850" algn="l" rtl="0">
              <a:lnSpc>
                <a:spcPct val="115000"/>
              </a:lnSpc>
              <a:spcBef>
                <a:spcPts val="400"/>
              </a:spcBef>
              <a:spcAft>
                <a:spcPts val="0"/>
              </a:spcAft>
              <a:buClr>
                <a:srgbClr val="FFFFFF"/>
              </a:buClr>
              <a:buSzPts val="1700"/>
              <a:buChar char="■"/>
            </a:pPr>
            <a:r>
              <a:rPr lang="en" sz="1700">
                <a:solidFill>
                  <a:srgbClr val="FFFFFF"/>
                </a:solidFill>
              </a:rPr>
              <a:t>In vhost config block:</a:t>
            </a:r>
            <a:endParaRPr sz="1700">
              <a:solidFill>
                <a:srgbClr val="FFFFFF"/>
              </a:solidFill>
            </a:endParaRPr>
          </a:p>
          <a:p>
            <a:pPr marL="685800" lvl="3" indent="-177800" algn="l" rtl="0">
              <a:lnSpc>
                <a:spcPct val="115000"/>
              </a:lnSpc>
              <a:spcBef>
                <a:spcPts val="400"/>
              </a:spcBef>
              <a:spcAft>
                <a:spcPts val="0"/>
              </a:spcAft>
              <a:buClr>
                <a:srgbClr val="FFFFFF"/>
              </a:buClr>
              <a:buSzPts val="1400"/>
              <a:buChar char="●"/>
            </a:pPr>
            <a:r>
              <a:rPr lang="en" i="1" u="sng">
                <a:solidFill>
                  <a:srgbClr val="FFFFFF"/>
                </a:solidFill>
              </a:rPr>
              <a:t>Header always set Strict-Transport-Security “max-age=31536000; include Subdomains;”</a:t>
            </a:r>
            <a:endParaRPr i="1" u="sng">
              <a:solidFill>
                <a:srgbClr val="FFFFFF"/>
              </a:solidFill>
            </a:endParaRPr>
          </a:p>
          <a:p>
            <a:pPr marL="520700" lvl="2" indent="-196850" algn="l" rtl="0">
              <a:lnSpc>
                <a:spcPct val="115000"/>
              </a:lnSpc>
              <a:spcBef>
                <a:spcPts val="400"/>
              </a:spcBef>
              <a:spcAft>
                <a:spcPts val="0"/>
              </a:spcAft>
              <a:buClr>
                <a:srgbClr val="FFFFFF"/>
              </a:buClr>
              <a:buSzPts val="1700"/>
              <a:buChar char="■"/>
            </a:pPr>
            <a:r>
              <a:rPr lang="en" sz="1700">
                <a:solidFill>
                  <a:srgbClr val="FFFFFF"/>
                </a:solidFill>
              </a:rPr>
              <a:t>Max-age sets the duration for which the web server should deliver the encrypted HTTPS protocol </a:t>
            </a:r>
            <a:endParaRPr sz="1700">
              <a:solidFill>
                <a:srgbClr val="FFFFFF"/>
              </a:solidFill>
            </a:endParaRPr>
          </a:p>
          <a:p>
            <a:pPr marL="0" lvl="0" indent="0" algn="l" rtl="0">
              <a:lnSpc>
                <a:spcPct val="115000"/>
              </a:lnSpc>
              <a:spcBef>
                <a:spcPts val="400"/>
              </a:spcBef>
              <a:spcAft>
                <a:spcPts val="400"/>
              </a:spcAft>
              <a:buNone/>
            </a:pPr>
            <a:endParaRPr sz="1700" i="1">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4643" y="0"/>
            <a:ext cx="8946900" cy="611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Hardening Against NetBios vulnerabilities on Target 1</a:t>
            </a:r>
            <a:endParaRPr b="1">
              <a:latin typeface="Roboto"/>
              <a:ea typeface="Roboto"/>
              <a:cs typeface="Roboto"/>
              <a:sym typeface="Roboto"/>
            </a:endParaRPr>
          </a:p>
        </p:txBody>
      </p:sp>
      <p:sp>
        <p:nvSpPr>
          <p:cNvPr id="355" name="Google Shape;355;p45"/>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356" name="Google Shape;356;p45"/>
          <p:cNvSpPr txBox="1">
            <a:spLocks noGrp="1"/>
          </p:cNvSpPr>
          <p:nvPr>
            <p:ph type="body" idx="3"/>
          </p:nvPr>
        </p:nvSpPr>
        <p:spPr>
          <a:xfrm>
            <a:off x="263834" y="860775"/>
            <a:ext cx="8605800" cy="3699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400"/>
              <a:buFont typeface="Arial"/>
              <a:buNone/>
            </a:pPr>
            <a:r>
              <a:rPr lang="en" sz="1700">
                <a:solidFill>
                  <a:srgbClr val="FFFFFF"/>
                </a:solidFill>
              </a:rPr>
              <a:t>Blocking port 139:</a:t>
            </a:r>
            <a:endParaRPr sz="1700">
              <a:solidFill>
                <a:srgbClr val="FFFFFF"/>
              </a:solidFill>
            </a:endParaRPr>
          </a:p>
          <a:p>
            <a:pPr marL="342900" lvl="0" indent="-196850" algn="l" rtl="0">
              <a:lnSpc>
                <a:spcPct val="115000"/>
              </a:lnSpc>
              <a:spcBef>
                <a:spcPts val="500"/>
              </a:spcBef>
              <a:spcAft>
                <a:spcPts val="0"/>
              </a:spcAft>
              <a:buClr>
                <a:srgbClr val="FFFFFF"/>
              </a:buClr>
              <a:buSzPts val="1700"/>
              <a:buChar char="●"/>
            </a:pPr>
            <a:r>
              <a:rPr lang="en" sz="1700">
                <a:solidFill>
                  <a:srgbClr val="FFFFFF"/>
                </a:solidFill>
              </a:rPr>
              <a:t>Port 139 is used by NetBios traffic, so blocking it on the firewall would alleviate that vulnerability</a:t>
            </a:r>
            <a:endParaRPr sz="1700">
              <a:solidFill>
                <a:srgbClr val="FFFFFF"/>
              </a:solidFill>
            </a:endParaRPr>
          </a:p>
          <a:p>
            <a:pPr marL="342900" lvl="0" indent="-196850" algn="l" rtl="0">
              <a:lnSpc>
                <a:spcPct val="115000"/>
              </a:lnSpc>
              <a:spcBef>
                <a:spcPts val="400"/>
              </a:spcBef>
              <a:spcAft>
                <a:spcPts val="0"/>
              </a:spcAft>
              <a:buClr>
                <a:srgbClr val="FFFFFF"/>
              </a:buClr>
              <a:buSzPts val="1700"/>
              <a:buChar char="●"/>
            </a:pPr>
            <a:r>
              <a:rPr lang="en" sz="1700">
                <a:solidFill>
                  <a:srgbClr val="FFFFFF"/>
                </a:solidFill>
              </a:rPr>
              <a:t>How to implement this fix:</a:t>
            </a:r>
            <a:endParaRPr sz="1700">
              <a:solidFill>
                <a:srgbClr val="FFFFFF"/>
              </a:solidFill>
            </a:endParaRPr>
          </a:p>
          <a:p>
            <a:pPr marL="520700" lvl="2" indent="-165100" algn="l" rtl="0">
              <a:lnSpc>
                <a:spcPct val="115000"/>
              </a:lnSpc>
              <a:spcBef>
                <a:spcPts val="400"/>
              </a:spcBef>
              <a:spcAft>
                <a:spcPts val="0"/>
              </a:spcAft>
              <a:buClr>
                <a:srgbClr val="FFFFFF"/>
              </a:buClr>
              <a:buSzPts val="1200"/>
              <a:buChar char="■"/>
            </a:pPr>
            <a:r>
              <a:rPr lang="en" sz="1200">
                <a:solidFill>
                  <a:srgbClr val="FFFFFF"/>
                </a:solidFill>
              </a:rPr>
              <a:t>In control panel/firewall/advanced settings/ inbound rules; click on new rule. 	Select port and press next. 		Specify the port 139 under specific local ports, select TCP and press next. 			  Click on block the connection and click next. 		Select Domain, Private and Public and click next. Give a name and description and click finish.</a:t>
            </a:r>
            <a:endParaRPr sz="1200">
              <a:solidFill>
                <a:srgbClr val="FFFFFF"/>
              </a:solidFill>
            </a:endParaRPr>
          </a:p>
          <a:p>
            <a:pPr marL="520700" lvl="0" indent="0" algn="l" rtl="0">
              <a:spcBef>
                <a:spcPts val="400"/>
              </a:spcBef>
              <a:spcAft>
                <a:spcPts val="500"/>
              </a:spcAft>
              <a:buNone/>
            </a:pPr>
            <a:endParaRPr sz="1700" i="1">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274334" y="2006013"/>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a:t>
            </a:r>
            <a:endParaRPr/>
          </a:p>
          <a:p>
            <a:pPr marL="0" lvl="0" indent="0" algn="ctr" rtl="0">
              <a:spcBef>
                <a:spcPts val="0"/>
              </a:spcBef>
              <a:spcAft>
                <a:spcPts val="0"/>
              </a:spcAft>
              <a:buNone/>
            </a:pPr>
            <a:r>
              <a:rPr lang="en"/>
              <a:t>&amp; Critical Vulnerabilities</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62" name="Google Shape;362;p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368" name="Google Shape;368;p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pic>
        <p:nvPicPr>
          <p:cNvPr id="369" name="Google Shape;369;p47"/>
          <p:cNvPicPr preferRelativeResize="0"/>
          <p:nvPr/>
        </p:nvPicPr>
        <p:blipFill>
          <a:blip r:embed="rId3">
            <a:alphaModFix/>
          </a:blip>
          <a:stretch>
            <a:fillRect/>
          </a:stretch>
        </p:blipFill>
        <p:spPr>
          <a:xfrm>
            <a:off x="152400" y="152400"/>
            <a:ext cx="8717224" cy="49034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76" name="Google Shape;376;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9"/>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Profile</a:t>
            </a:r>
            <a:endParaRPr/>
          </a:p>
        </p:txBody>
      </p:sp>
      <p:sp>
        <p:nvSpPr>
          <p:cNvPr id="382" name="Google Shape;382;p49"/>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title"/>
          </p:nvPr>
        </p:nvSpPr>
        <p:spPr>
          <a:xfrm>
            <a:off x="-4614" y="0"/>
            <a:ext cx="3439200" cy="200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Traffic Profile</a:t>
            </a:r>
            <a:endParaRPr/>
          </a:p>
        </p:txBody>
      </p:sp>
      <p:sp>
        <p:nvSpPr>
          <p:cNvPr id="388" name="Google Shape;388;p50"/>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89" name="Google Shape;389;p50"/>
          <p:cNvSpPr txBox="1">
            <a:spLocks noGrp="1"/>
          </p:cNvSpPr>
          <p:nvPr>
            <p:ph type="body" idx="3"/>
          </p:nvPr>
        </p:nvSpPr>
        <p:spPr>
          <a:xfrm>
            <a:off x="263834" y="860775"/>
            <a:ext cx="8605800" cy="3699900"/>
          </a:xfrm>
          <a:prstGeom prst="rect">
            <a:avLst/>
          </a:prstGeom>
        </p:spPr>
        <p:txBody>
          <a:bodyPr spcFirstLastPara="1" wrap="square" lIns="457200" tIns="0" rIns="457200" bIns="914400" anchor="t" anchorCtr="0">
            <a:noAutofit/>
          </a:bodyPr>
          <a:lstStyle/>
          <a:p>
            <a:pPr marL="0" lvl="0" indent="0" algn="l" rtl="0">
              <a:spcBef>
                <a:spcPts val="0"/>
              </a:spcBef>
              <a:spcAft>
                <a:spcPts val="500"/>
              </a:spcAft>
              <a:buNone/>
            </a:pPr>
            <a:r>
              <a:rPr lang="en" sz="1700"/>
              <a:t>Our analysis identified the following characteristics of the traffic on the network: </a:t>
            </a:r>
            <a:endParaRPr sz="1700">
              <a:solidFill>
                <a:schemeClr val="dk1"/>
              </a:solidFill>
            </a:endParaRPr>
          </a:p>
        </p:txBody>
      </p:sp>
      <p:graphicFrame>
        <p:nvGraphicFramePr>
          <p:cNvPr id="390" name="Google Shape;390;p50"/>
          <p:cNvGraphicFramePr/>
          <p:nvPr/>
        </p:nvGraphicFramePr>
        <p:xfrm>
          <a:off x="441476" y="1335928"/>
          <a:ext cx="3000000" cy="3000000"/>
        </p:xfrm>
        <a:graphic>
          <a:graphicData uri="http://schemas.openxmlformats.org/drawingml/2006/table">
            <a:tbl>
              <a:tblPr>
                <a:noFill/>
                <a:tableStyleId>{BAF67DFE-24D2-46ED-A25D-96C23B540D4B}</a:tableStyleId>
              </a:tblPr>
              <a:tblGrid>
                <a:gridCol w="2750175">
                  <a:extLst>
                    <a:ext uri="{9D8B030D-6E8A-4147-A177-3AD203B41FA5}">
                      <a16:colId xmlns:a16="http://schemas.microsoft.com/office/drawing/2014/main" val="20000"/>
                    </a:ext>
                  </a:extLst>
                </a:gridCol>
                <a:gridCol w="2750175">
                  <a:extLst>
                    <a:ext uri="{9D8B030D-6E8A-4147-A177-3AD203B41FA5}">
                      <a16:colId xmlns:a16="http://schemas.microsoft.com/office/drawing/2014/main" val="20001"/>
                    </a:ext>
                  </a:extLst>
                </a:gridCol>
                <a:gridCol w="2750175">
                  <a:extLst>
                    <a:ext uri="{9D8B030D-6E8A-4147-A177-3AD203B41FA5}">
                      <a16:colId xmlns:a16="http://schemas.microsoft.com/office/drawing/2014/main" val="20002"/>
                    </a:ext>
                  </a:extLst>
                </a:gridCol>
              </a:tblGrid>
              <a:tr h="438750">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Feature</a:t>
                      </a:r>
                      <a:endParaRPr sz="1700" b="1">
                        <a:solidFill>
                          <a:srgbClr val="FFFFFF"/>
                        </a:solidFill>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Value</a:t>
                      </a:r>
                      <a:endParaRPr sz="1700" b="1">
                        <a:solidFill>
                          <a:srgbClr val="FFFFFF"/>
                        </a:solidFill>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Description</a:t>
                      </a:r>
                      <a:endParaRPr sz="1700" b="1">
                        <a:solidFill>
                          <a:srgbClr val="FFFFFF"/>
                        </a:solidFill>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500">
                          <a:latin typeface="Roboto"/>
                          <a:ea typeface="Roboto"/>
                          <a:cs typeface="Roboto"/>
                          <a:sym typeface="Roboto"/>
                        </a:rPr>
                        <a:t>Top Talkers (IP Addresses)</a:t>
                      </a:r>
                      <a:endParaRPr sz="15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457200" lvl="0" indent="-323850" algn="l" rtl="0">
                        <a:spcBef>
                          <a:spcPts val="0"/>
                        </a:spcBef>
                        <a:spcAft>
                          <a:spcPts val="0"/>
                        </a:spcAft>
                        <a:buClr>
                          <a:srgbClr val="FFFFFF"/>
                        </a:buClr>
                        <a:buSzPts val="1500"/>
                        <a:buChar char="●"/>
                      </a:pPr>
                      <a:r>
                        <a:rPr lang="en" sz="1500">
                          <a:solidFill>
                            <a:srgbClr val="FFFFFF"/>
                          </a:solidFill>
                        </a:rPr>
                        <a:t>172.16.4.205</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172.16.4.4</a:t>
                      </a:r>
                      <a:endParaRPr sz="1500">
                        <a:solidFill>
                          <a:srgbClr val="FFFFFF"/>
                        </a:solidFill>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400"/>
                        </a:spcAft>
                        <a:buNone/>
                      </a:pPr>
                      <a:r>
                        <a:rPr lang="en" sz="1300">
                          <a:latin typeface="Roboto"/>
                          <a:ea typeface="Roboto"/>
                          <a:cs typeface="Roboto"/>
                          <a:sym typeface="Roboto"/>
                        </a:rPr>
                        <a:t>Machines that sent the most traffic.</a:t>
                      </a:r>
                      <a:endParaRPr sz="13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792925">
                <a:tc>
                  <a:txBody>
                    <a:bodyPr/>
                    <a:lstStyle/>
                    <a:p>
                      <a:pPr marL="0" lvl="0" indent="0" algn="ctr" rtl="0">
                        <a:spcBef>
                          <a:spcPts val="0"/>
                        </a:spcBef>
                        <a:spcAft>
                          <a:spcPts val="0"/>
                        </a:spcAft>
                        <a:buNone/>
                      </a:pPr>
                      <a:r>
                        <a:rPr lang="en" sz="1500">
                          <a:latin typeface="Roboto"/>
                          <a:ea typeface="Roboto"/>
                          <a:cs typeface="Roboto"/>
                          <a:sym typeface="Roboto"/>
                        </a:rPr>
                        <a:t>Most Common Protocols</a:t>
                      </a:r>
                      <a:endParaRPr sz="15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457200" lvl="0" indent="-323850" algn="l" rtl="0">
                        <a:spcBef>
                          <a:spcPts val="0"/>
                        </a:spcBef>
                        <a:spcAft>
                          <a:spcPts val="0"/>
                        </a:spcAft>
                        <a:buClr>
                          <a:srgbClr val="FFFFFF"/>
                        </a:buClr>
                        <a:buSzPts val="1500"/>
                        <a:buChar char="●"/>
                      </a:pPr>
                      <a:r>
                        <a:rPr lang="en" sz="1500">
                          <a:solidFill>
                            <a:srgbClr val="FFFFFF"/>
                          </a:solidFill>
                        </a:rPr>
                        <a:t>TCP</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HTTP</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DNS</a:t>
                      </a:r>
                      <a:endParaRPr sz="1500">
                        <a:solidFill>
                          <a:srgbClr val="FFFFFF"/>
                        </a:solidFill>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400"/>
                        </a:spcAft>
                        <a:buNone/>
                      </a:pPr>
                      <a:r>
                        <a:rPr lang="en" sz="1300">
                          <a:latin typeface="Roboto"/>
                          <a:ea typeface="Roboto"/>
                          <a:cs typeface="Roboto"/>
                          <a:sym typeface="Roboto"/>
                        </a:rPr>
                        <a:t>Three most common protocols on the network.</a:t>
                      </a:r>
                      <a:endParaRPr sz="13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8100">
                <a:tc>
                  <a:txBody>
                    <a:bodyPr/>
                    <a:lstStyle/>
                    <a:p>
                      <a:pPr marL="0" lvl="0" indent="0" algn="ctr" rtl="0">
                        <a:spcBef>
                          <a:spcPts val="0"/>
                        </a:spcBef>
                        <a:spcAft>
                          <a:spcPts val="0"/>
                        </a:spcAft>
                        <a:buNone/>
                      </a:pPr>
                      <a:r>
                        <a:rPr lang="en" sz="1500">
                          <a:latin typeface="Roboto"/>
                          <a:ea typeface="Roboto"/>
                          <a:cs typeface="Roboto"/>
                          <a:sym typeface="Roboto"/>
                        </a:rPr>
                        <a:t># of Unique IP Addresses</a:t>
                      </a:r>
                      <a:endParaRPr sz="15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457200" lvl="0" indent="-323850" algn="l" rtl="0">
                        <a:spcBef>
                          <a:spcPts val="0"/>
                        </a:spcBef>
                        <a:spcAft>
                          <a:spcPts val="0"/>
                        </a:spcAft>
                        <a:buClr>
                          <a:srgbClr val="FFFFFF"/>
                        </a:buClr>
                        <a:buSzPts val="1500"/>
                        <a:buChar char="●"/>
                      </a:pPr>
                      <a:r>
                        <a:rPr lang="en" sz="1500">
                          <a:solidFill>
                            <a:srgbClr val="FFFFFF"/>
                          </a:solidFill>
                        </a:rPr>
                        <a:t>833 IP addresses</a:t>
                      </a:r>
                      <a:endParaRPr sz="1500">
                        <a:solidFill>
                          <a:srgbClr val="FFFFFF"/>
                        </a:solidFill>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400"/>
                        </a:spcAft>
                        <a:buNone/>
                      </a:pPr>
                      <a:r>
                        <a:rPr lang="en" sz="1300">
                          <a:latin typeface="Roboto"/>
                          <a:ea typeface="Roboto"/>
                          <a:cs typeface="Roboto"/>
                          <a:sym typeface="Roboto"/>
                        </a:rPr>
                        <a:t>Count of observed IP addresses.</a:t>
                      </a:r>
                      <a:endParaRPr sz="13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78100">
                <a:tc>
                  <a:txBody>
                    <a:bodyPr/>
                    <a:lstStyle/>
                    <a:p>
                      <a:pPr marL="0" lvl="0" indent="0" algn="ctr" rtl="0">
                        <a:spcBef>
                          <a:spcPts val="0"/>
                        </a:spcBef>
                        <a:spcAft>
                          <a:spcPts val="0"/>
                        </a:spcAft>
                        <a:buNone/>
                      </a:pPr>
                      <a:r>
                        <a:rPr lang="en" sz="1500">
                          <a:latin typeface="Roboto"/>
                          <a:ea typeface="Roboto"/>
                          <a:cs typeface="Roboto"/>
                          <a:sym typeface="Roboto"/>
                        </a:rPr>
                        <a:t>Subnets </a:t>
                      </a:r>
                      <a:endParaRPr sz="15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457200" lvl="0" indent="-323850" algn="l" rtl="0">
                        <a:spcBef>
                          <a:spcPts val="0"/>
                        </a:spcBef>
                        <a:spcAft>
                          <a:spcPts val="0"/>
                        </a:spcAft>
                        <a:buClr>
                          <a:srgbClr val="FFFFFF"/>
                        </a:buClr>
                        <a:buSzPts val="1500"/>
                        <a:buChar char="●"/>
                      </a:pPr>
                      <a:r>
                        <a:rPr lang="en" sz="1500">
                          <a:solidFill>
                            <a:srgbClr val="FFFFFF"/>
                          </a:solidFill>
                        </a:rPr>
                        <a:t>Subnet: /24</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255.255.255.0</a:t>
                      </a:r>
                      <a:endParaRPr sz="1500">
                        <a:solidFill>
                          <a:srgbClr val="FFFFFF"/>
                        </a:solidFill>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400"/>
                        </a:spcAft>
                        <a:buNone/>
                      </a:pPr>
                      <a:r>
                        <a:rPr lang="en" sz="1300">
                          <a:latin typeface="Roboto"/>
                          <a:ea typeface="Roboto"/>
                          <a:cs typeface="Roboto"/>
                          <a:sym typeface="Roboto"/>
                        </a:rPr>
                        <a:t>Observed subnet ranges.</a:t>
                      </a:r>
                      <a:endParaRPr sz="13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792925">
                <a:tc>
                  <a:txBody>
                    <a:bodyPr/>
                    <a:lstStyle/>
                    <a:p>
                      <a:pPr marL="0" lvl="0" indent="0" algn="ctr" rtl="0">
                        <a:spcBef>
                          <a:spcPts val="0"/>
                        </a:spcBef>
                        <a:spcAft>
                          <a:spcPts val="0"/>
                        </a:spcAft>
                        <a:buNone/>
                      </a:pPr>
                      <a:r>
                        <a:rPr lang="en" sz="1500">
                          <a:latin typeface="Roboto"/>
                          <a:ea typeface="Roboto"/>
                          <a:cs typeface="Roboto"/>
                          <a:sym typeface="Roboto"/>
                        </a:rPr>
                        <a:t># of Malware Species</a:t>
                      </a:r>
                      <a:endParaRPr sz="15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457200" lvl="0" indent="-323850" algn="l" rtl="0">
                        <a:spcBef>
                          <a:spcPts val="0"/>
                        </a:spcBef>
                        <a:spcAft>
                          <a:spcPts val="0"/>
                        </a:spcAft>
                        <a:buClr>
                          <a:srgbClr val="FFFFFF"/>
                        </a:buClr>
                        <a:buSzPts val="1500"/>
                        <a:buChar char="●"/>
                      </a:pPr>
                      <a:r>
                        <a:rPr lang="en" sz="1500">
                          <a:solidFill>
                            <a:srgbClr val="FFFFFF"/>
                          </a:solidFill>
                        </a:rPr>
                        <a:t>2</a:t>
                      </a:r>
                      <a:endParaRPr sz="1500">
                        <a:solidFill>
                          <a:srgbClr val="FFFFFF"/>
                        </a:solidFill>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400"/>
                        </a:spcAft>
                        <a:buNone/>
                      </a:pPr>
                      <a:r>
                        <a:rPr lang="en" sz="1300">
                          <a:latin typeface="Roboto"/>
                          <a:ea typeface="Roboto"/>
                          <a:cs typeface="Roboto"/>
                          <a:sym typeface="Roboto"/>
                        </a:rPr>
                        <a:t>Number of malware binaries identified in traffic.</a:t>
                      </a:r>
                      <a:endParaRPr sz="1300">
                        <a:latin typeface="Roboto"/>
                        <a:ea typeface="Roboto"/>
                        <a:cs typeface="Roboto"/>
                        <a:sym typeface="Roboto"/>
                      </a:endParaRPr>
                    </a:p>
                  </a:txBody>
                  <a:tcPr marL="34300" marR="34300" marT="34275" marB="342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1"/>
          <p:cNvSpPr txBox="1">
            <a:spLocks noGrp="1"/>
          </p:cNvSpPr>
          <p:nvPr>
            <p:ph type="title"/>
          </p:nvPr>
        </p:nvSpPr>
        <p:spPr>
          <a:xfrm>
            <a:off x="-4614" y="0"/>
            <a:ext cx="3439200" cy="200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Behavioral Analysis</a:t>
            </a:r>
            <a:endParaRPr/>
          </a:p>
        </p:txBody>
      </p:sp>
      <p:sp>
        <p:nvSpPr>
          <p:cNvPr id="397" name="Google Shape;397;p51"/>
          <p:cNvSpPr txBox="1">
            <a:spLocks noGrp="1"/>
          </p:cNvSpPr>
          <p:nvPr>
            <p:ph type="subTitle" idx="1"/>
          </p:nvPr>
        </p:nvSpPr>
        <p:spPr>
          <a:xfrm>
            <a:off x="192300" y="723663"/>
            <a:ext cx="8951700" cy="3294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b="1"/>
              <a:t>Purpose of Traffic on the Network</a:t>
            </a:r>
            <a:endParaRPr b="1"/>
          </a:p>
        </p:txBody>
      </p:sp>
      <p:sp>
        <p:nvSpPr>
          <p:cNvPr id="398" name="Google Shape;398;p51"/>
          <p:cNvSpPr txBox="1">
            <a:spLocks noGrp="1"/>
          </p:cNvSpPr>
          <p:nvPr>
            <p:ph type="body" idx="3"/>
          </p:nvPr>
        </p:nvSpPr>
        <p:spPr>
          <a:xfrm>
            <a:off x="133800" y="1163575"/>
            <a:ext cx="8876400" cy="3639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Users were observed engaging in the following kinds of activity.</a:t>
            </a:r>
            <a:endParaRPr/>
          </a:p>
          <a:p>
            <a:pPr marL="0" lvl="0" indent="0" algn="l" rtl="0">
              <a:spcBef>
                <a:spcPts val="800"/>
              </a:spcBef>
              <a:spcAft>
                <a:spcPts val="0"/>
              </a:spcAft>
              <a:buNone/>
            </a:pPr>
            <a:r>
              <a:rPr lang="en"/>
              <a:t>“</a:t>
            </a:r>
            <a:r>
              <a:rPr lang="en" b="1"/>
              <a:t>Normal</a:t>
            </a:r>
            <a:r>
              <a:rPr lang="en"/>
              <a:t>”</a:t>
            </a:r>
            <a:r>
              <a:rPr lang="en" b="1"/>
              <a:t> Activity</a:t>
            </a:r>
            <a:endParaRPr/>
          </a:p>
          <a:p>
            <a:pPr marL="342900" lvl="0" indent="-177800" algn="l" rtl="0">
              <a:spcBef>
                <a:spcPts val="800"/>
              </a:spcBef>
              <a:spcAft>
                <a:spcPts val="0"/>
              </a:spcAft>
              <a:buSzPts val="1400"/>
              <a:buChar char="●"/>
            </a:pPr>
            <a:r>
              <a:rPr lang="en"/>
              <a:t>Browsing web, personal sites.</a:t>
            </a:r>
            <a:endParaRPr/>
          </a:p>
          <a:p>
            <a:pPr marL="342900" lvl="0" indent="-177800" algn="l" rtl="0">
              <a:spcBef>
                <a:spcPts val="0"/>
              </a:spcBef>
              <a:spcAft>
                <a:spcPts val="0"/>
              </a:spcAft>
              <a:buSzPts val="1400"/>
              <a:buChar char="●"/>
            </a:pPr>
            <a:r>
              <a:rPr lang="en"/>
              <a:t>Social media</a:t>
            </a:r>
            <a:endParaRPr/>
          </a:p>
          <a:p>
            <a:pPr marL="177800" lvl="0" indent="0" algn="l" rtl="0">
              <a:spcBef>
                <a:spcPts val="800"/>
              </a:spcBef>
              <a:spcAft>
                <a:spcPts val="0"/>
              </a:spcAft>
              <a:buNone/>
            </a:pPr>
            <a:endParaRPr/>
          </a:p>
          <a:p>
            <a:pPr marL="0" lvl="0" indent="0" algn="l" rtl="0">
              <a:spcBef>
                <a:spcPts val="800"/>
              </a:spcBef>
              <a:spcAft>
                <a:spcPts val="0"/>
              </a:spcAft>
              <a:buNone/>
            </a:pPr>
            <a:r>
              <a:rPr lang="en" b="1"/>
              <a:t>Suspicious Activity</a:t>
            </a:r>
            <a:endParaRPr/>
          </a:p>
          <a:p>
            <a:pPr marL="342900" lvl="0" indent="-177800" algn="l" rtl="0">
              <a:spcBef>
                <a:spcPts val="800"/>
              </a:spcBef>
              <a:spcAft>
                <a:spcPts val="0"/>
              </a:spcAft>
              <a:buSzPts val="1400"/>
              <a:buChar char="●"/>
            </a:pPr>
            <a:r>
              <a:rPr lang="en"/>
              <a:t>Illegal download via torrent: Betty_Boop_Rhythm_on_the_Reservation.avi.torrent</a:t>
            </a:r>
            <a:endParaRPr/>
          </a:p>
          <a:p>
            <a:pPr marL="342900" lvl="0" indent="-177800" algn="l" rtl="0">
              <a:spcBef>
                <a:spcPts val="0"/>
              </a:spcBef>
              <a:spcAft>
                <a:spcPts val="0"/>
              </a:spcAft>
              <a:buSzPts val="1400"/>
              <a:buChar char="●"/>
            </a:pPr>
            <a:r>
              <a:rPr lang="en"/>
              <a:t>GET of trojan file: june11.dll</a:t>
            </a:r>
            <a:endParaRPr/>
          </a:p>
          <a:p>
            <a:pPr marL="342900" lvl="0" indent="-177800" algn="l" rtl="0">
              <a:spcBef>
                <a:spcPts val="0"/>
              </a:spcBef>
              <a:spcAft>
                <a:spcPts val="0"/>
              </a:spcAft>
              <a:buSzPts val="1400"/>
              <a:buChar char="●"/>
            </a:pPr>
            <a:r>
              <a:rPr lang="en"/>
              <a:t>Frank-n-ted.com (suspicious website potentially a personal site)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Normal Activity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3"/>
          <p:cNvSpPr txBox="1">
            <a:spLocks noGrp="1"/>
          </p:cNvSpPr>
          <p:nvPr>
            <p:ph type="title"/>
          </p:nvPr>
        </p:nvSpPr>
        <p:spPr>
          <a:xfrm>
            <a:off x="-4643" y="0"/>
            <a:ext cx="8902200" cy="638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Social Media </a:t>
            </a:r>
            <a:endParaRPr/>
          </a:p>
        </p:txBody>
      </p:sp>
      <p:sp>
        <p:nvSpPr>
          <p:cNvPr id="410" name="Google Shape;410;p53"/>
          <p:cNvSpPr txBox="1">
            <a:spLocks noGrp="1"/>
          </p:cNvSpPr>
          <p:nvPr>
            <p:ph type="body" idx="3"/>
          </p:nvPr>
        </p:nvSpPr>
        <p:spPr>
          <a:xfrm>
            <a:off x="59390" y="765311"/>
            <a:ext cx="8774100" cy="3789000"/>
          </a:xfrm>
          <a:prstGeom prst="rect">
            <a:avLst/>
          </a:prstGeom>
        </p:spPr>
        <p:txBody>
          <a:bodyPr spcFirstLastPara="1" wrap="square" lIns="457200" tIns="0" rIns="457200" bIns="914400" anchor="t" anchorCtr="0">
            <a:noAutofit/>
          </a:bodyPr>
          <a:lstStyle/>
          <a:p>
            <a:pPr marL="177800" lvl="0" indent="-177800" algn="l" rtl="0">
              <a:lnSpc>
                <a:spcPct val="115000"/>
              </a:lnSpc>
              <a:spcBef>
                <a:spcPts val="0"/>
              </a:spcBef>
              <a:spcAft>
                <a:spcPts val="0"/>
              </a:spcAft>
              <a:buSzPts val="1400"/>
              <a:buChar char="●"/>
            </a:pPr>
            <a:r>
              <a:rPr lang="en"/>
              <a:t>We observed HTTP protocol using the GET method.</a:t>
            </a:r>
            <a:endParaRPr/>
          </a:p>
          <a:p>
            <a:pPr marL="177800" lvl="0" indent="-177800" algn="l" rtl="0">
              <a:lnSpc>
                <a:spcPct val="115000"/>
              </a:lnSpc>
              <a:spcBef>
                <a:spcPts val="400"/>
              </a:spcBef>
              <a:spcAft>
                <a:spcPts val="0"/>
              </a:spcAft>
              <a:buSzPts val="1400"/>
              <a:buChar char="●"/>
            </a:pPr>
            <a:r>
              <a:rPr lang="en"/>
              <a:t>The user was browsing their InstaGram feed while on the job.</a:t>
            </a:r>
            <a:endParaRPr/>
          </a:p>
          <a:p>
            <a:pPr marL="177800" lvl="0" indent="-177800" algn="l" rtl="0">
              <a:lnSpc>
                <a:spcPct val="115000"/>
              </a:lnSpc>
              <a:spcBef>
                <a:spcPts val="400"/>
              </a:spcBef>
              <a:spcAft>
                <a:spcPts val="0"/>
              </a:spcAft>
              <a:buSzPts val="1400"/>
              <a:buChar char="●"/>
            </a:pPr>
            <a:r>
              <a:rPr lang="en"/>
              <a:t>Although this isn’t malicious, it is wasting time on the company’s dime</a:t>
            </a:r>
            <a:endParaRPr/>
          </a:p>
          <a:p>
            <a:pPr marL="177800" lvl="0" indent="0" algn="l" rtl="0">
              <a:lnSpc>
                <a:spcPct val="115000"/>
              </a:lnSpc>
              <a:spcBef>
                <a:spcPts val="400"/>
              </a:spcBef>
              <a:spcAft>
                <a:spcPts val="400"/>
              </a:spcAft>
              <a:buNone/>
            </a:pPr>
            <a:endParaRPr/>
          </a:p>
        </p:txBody>
      </p:sp>
      <p:pic>
        <p:nvPicPr>
          <p:cNvPr id="411" name="Google Shape;411;p53"/>
          <p:cNvPicPr preferRelativeResize="0"/>
          <p:nvPr/>
        </p:nvPicPr>
        <p:blipFill>
          <a:blip r:embed="rId3">
            <a:alphaModFix/>
          </a:blip>
          <a:stretch>
            <a:fillRect/>
          </a:stretch>
        </p:blipFill>
        <p:spPr>
          <a:xfrm>
            <a:off x="84725" y="2393199"/>
            <a:ext cx="8723461" cy="533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Going into Target 1</a:t>
            </a:r>
            <a:endParaRPr/>
          </a:p>
        </p:txBody>
      </p:sp>
      <p:sp>
        <p:nvSpPr>
          <p:cNvPr id="171" name="Google Shape;171;p18"/>
          <p:cNvSpPr txBox="1">
            <a:spLocks noGrp="1"/>
          </p:cNvSpPr>
          <p:nvPr>
            <p:ph type="body" idx="1"/>
          </p:nvPr>
        </p:nvSpPr>
        <p:spPr>
          <a:xfrm>
            <a:off x="1297500" y="102260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 total there are four flags to  find during Target 1., and somehow we were able to find four flags…WHATTT…(not that Heidi decided to venture off in the middle of the night to find them or anything).</a:t>
            </a:r>
            <a:endParaRPr/>
          </a:p>
          <a:p>
            <a:pPr marL="457200" lvl="0" indent="-311150" algn="l" rtl="0">
              <a:spcBef>
                <a:spcPts val="0"/>
              </a:spcBef>
              <a:spcAft>
                <a:spcPts val="0"/>
              </a:spcAft>
              <a:buSzPts val="1300"/>
              <a:buChar char="●"/>
            </a:pPr>
            <a:r>
              <a:rPr lang="en"/>
              <a:t>First off we went ahead and opened up the Target 1 Hyper-V Manager and connected it to the Kali machine to scan</a:t>
            </a:r>
            <a:r>
              <a:rPr lang="en">
                <a:solidFill>
                  <a:srgbClr val="FFFFFF"/>
                </a:solidFill>
              </a:rPr>
              <a:t> the network to identify the IP addresses of Target 1.</a:t>
            </a:r>
            <a:endParaRPr sz="1300">
              <a:solidFill>
                <a:srgbClr val="FFFFFF"/>
              </a:solidFill>
            </a:endParaRPr>
          </a:p>
          <a:p>
            <a:pPr marL="457200" lvl="0" indent="-311150" algn="l" rtl="0">
              <a:spcBef>
                <a:spcPts val="0"/>
              </a:spcBef>
              <a:spcAft>
                <a:spcPts val="0"/>
              </a:spcAft>
              <a:buSzPts val="1300"/>
              <a:buChar char="●"/>
            </a:pPr>
            <a:r>
              <a:rPr lang="en"/>
              <a:t>We would use nmap -sn and nmap-sV to find the actual IP address!</a:t>
            </a:r>
            <a:endParaRPr/>
          </a:p>
        </p:txBody>
      </p:sp>
      <p:pic>
        <p:nvPicPr>
          <p:cNvPr id="172" name="Google Shape;172;p18"/>
          <p:cNvPicPr preferRelativeResize="0"/>
          <p:nvPr/>
        </p:nvPicPr>
        <p:blipFill>
          <a:blip r:embed="rId3">
            <a:alphaModFix/>
          </a:blip>
          <a:stretch>
            <a:fillRect/>
          </a:stretch>
        </p:blipFill>
        <p:spPr>
          <a:xfrm>
            <a:off x="1055377" y="2571750"/>
            <a:ext cx="3794748" cy="2537974"/>
          </a:xfrm>
          <a:prstGeom prst="rect">
            <a:avLst/>
          </a:prstGeom>
          <a:noFill/>
          <a:ln>
            <a:noFill/>
          </a:ln>
        </p:spPr>
      </p:pic>
      <p:pic>
        <p:nvPicPr>
          <p:cNvPr id="173" name="Google Shape;173;p18"/>
          <p:cNvPicPr preferRelativeResize="0"/>
          <p:nvPr/>
        </p:nvPicPr>
        <p:blipFill rotWithShape="1">
          <a:blip r:embed="rId4">
            <a:alphaModFix/>
          </a:blip>
          <a:srcRect l="2609" t="5365" r="-12717" b="-3462"/>
          <a:stretch/>
        </p:blipFill>
        <p:spPr>
          <a:xfrm>
            <a:off x="4911250" y="2605525"/>
            <a:ext cx="4554649" cy="25744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4"/>
          <p:cNvSpPr txBox="1">
            <a:spLocks noGrp="1"/>
          </p:cNvSpPr>
          <p:nvPr>
            <p:ph type="title"/>
          </p:nvPr>
        </p:nvSpPr>
        <p:spPr>
          <a:xfrm>
            <a:off x="-4643" y="0"/>
            <a:ext cx="8987100" cy="634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Browsing the web</a:t>
            </a:r>
            <a:endParaRPr/>
          </a:p>
        </p:txBody>
      </p:sp>
      <p:sp>
        <p:nvSpPr>
          <p:cNvPr id="418" name="Google Shape;418;p54"/>
          <p:cNvSpPr txBox="1">
            <a:spLocks noGrp="1"/>
          </p:cNvSpPr>
          <p:nvPr>
            <p:ph type="subTitle" idx="1"/>
          </p:nvPr>
        </p:nvSpPr>
        <p:spPr>
          <a:xfrm>
            <a:off x="0" y="634514"/>
            <a:ext cx="8987100" cy="362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400"/>
              <a:buFont typeface="Arial"/>
              <a:buNone/>
            </a:pPr>
            <a:r>
              <a:rPr lang="en"/>
              <a:t>Summarize the following:</a:t>
            </a:r>
            <a:endParaRPr/>
          </a:p>
          <a:p>
            <a:pPr marL="0" lvl="0" indent="0" algn="l" rtl="0">
              <a:spcBef>
                <a:spcPts val="1600"/>
              </a:spcBef>
              <a:spcAft>
                <a:spcPts val="0"/>
              </a:spcAft>
              <a:buClr>
                <a:schemeClr val="dk1"/>
              </a:buClr>
              <a:buSzPts val="400"/>
              <a:buFont typeface="Arial"/>
              <a:buNone/>
            </a:pPr>
            <a:endParaRPr b="1"/>
          </a:p>
          <a:p>
            <a:pPr marL="0" lvl="0" indent="0" algn="l" rtl="0">
              <a:spcBef>
                <a:spcPts val="1600"/>
              </a:spcBef>
              <a:spcAft>
                <a:spcPts val="1600"/>
              </a:spcAft>
              <a:buNone/>
            </a:pPr>
            <a:endParaRPr b="1"/>
          </a:p>
        </p:txBody>
      </p:sp>
      <p:sp>
        <p:nvSpPr>
          <p:cNvPr id="419" name="Google Shape;419;p54"/>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420" name="Google Shape;420;p54"/>
          <p:cNvSpPr txBox="1">
            <a:spLocks noGrp="1"/>
          </p:cNvSpPr>
          <p:nvPr>
            <p:ph type="body" idx="3"/>
          </p:nvPr>
        </p:nvSpPr>
        <p:spPr>
          <a:xfrm>
            <a:off x="-10" y="1094489"/>
            <a:ext cx="8987100" cy="4362900"/>
          </a:xfrm>
          <a:prstGeom prst="rect">
            <a:avLst/>
          </a:prstGeom>
        </p:spPr>
        <p:txBody>
          <a:bodyPr spcFirstLastPara="1" wrap="square" lIns="457200" tIns="0" rIns="457200" bIns="914400" anchor="t" anchorCtr="0">
            <a:noAutofit/>
          </a:bodyPr>
          <a:lstStyle/>
          <a:p>
            <a:pPr marL="177800" lvl="0" indent="-177800" algn="l" rtl="0">
              <a:lnSpc>
                <a:spcPct val="115000"/>
              </a:lnSpc>
              <a:spcBef>
                <a:spcPts val="0"/>
              </a:spcBef>
              <a:spcAft>
                <a:spcPts val="0"/>
              </a:spcAft>
              <a:buSzPts val="1400"/>
              <a:buChar char="●"/>
            </a:pPr>
            <a:r>
              <a:rPr lang="en"/>
              <a:t>What kind of traffic did you observe? HTTP protocol </a:t>
            </a:r>
            <a:endParaRPr/>
          </a:p>
          <a:p>
            <a:pPr marL="177800" lvl="0" indent="-177800" algn="l" rtl="0">
              <a:lnSpc>
                <a:spcPct val="115000"/>
              </a:lnSpc>
              <a:spcBef>
                <a:spcPts val="400"/>
              </a:spcBef>
              <a:spcAft>
                <a:spcPts val="0"/>
              </a:spcAft>
              <a:buSzPts val="1400"/>
              <a:buChar char="●"/>
            </a:pPr>
            <a:r>
              <a:rPr lang="en"/>
              <a:t>What, specifically, was the user doing? Which site were they browsing? Etc.</a:t>
            </a:r>
            <a:endParaRPr/>
          </a:p>
          <a:p>
            <a:pPr marL="177800" lvl="0" indent="-177800" algn="l" rtl="0">
              <a:lnSpc>
                <a:spcPct val="115000"/>
              </a:lnSpc>
              <a:spcBef>
                <a:spcPts val="400"/>
              </a:spcBef>
              <a:spcAft>
                <a:spcPts val="0"/>
              </a:spcAft>
              <a:buSzPts val="1400"/>
              <a:buChar char="●"/>
            </a:pPr>
            <a:r>
              <a:rPr lang="en"/>
              <a:t>Include screenshots of packets justifying your conclusions.</a:t>
            </a:r>
            <a:endParaRPr/>
          </a:p>
          <a:p>
            <a:pPr marL="177800" lvl="0" indent="-177800" algn="l" rtl="0">
              <a:lnSpc>
                <a:spcPct val="115000"/>
              </a:lnSpc>
              <a:spcBef>
                <a:spcPts val="400"/>
              </a:spcBef>
              <a:spcAft>
                <a:spcPts val="400"/>
              </a:spcAft>
              <a:buClr>
                <a:schemeClr val="dk1"/>
              </a:buClr>
              <a:buSzPts val="1400"/>
              <a:buChar char="●"/>
            </a:pPr>
            <a:r>
              <a:rPr lang="en">
                <a:solidFill>
                  <a:schemeClr val="dk1"/>
                </a:solidFill>
              </a:rPr>
              <a:t>Include a description of any interesting files.</a:t>
            </a:r>
            <a:endParaRPr/>
          </a:p>
        </p:txBody>
      </p:sp>
      <p:pic>
        <p:nvPicPr>
          <p:cNvPr id="421" name="Google Shape;421;p54"/>
          <p:cNvPicPr preferRelativeResize="0"/>
          <p:nvPr/>
        </p:nvPicPr>
        <p:blipFill>
          <a:blip r:embed="rId3">
            <a:alphaModFix/>
          </a:blip>
          <a:stretch>
            <a:fillRect/>
          </a:stretch>
        </p:blipFill>
        <p:spPr>
          <a:xfrm>
            <a:off x="290475" y="2240250"/>
            <a:ext cx="8396849" cy="252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5"/>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Malicious Activity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title"/>
          </p:nvPr>
        </p:nvSpPr>
        <p:spPr>
          <a:xfrm>
            <a:off x="-4643" y="0"/>
            <a:ext cx="8871900" cy="5925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800"/>
              </a:spcAft>
              <a:buNone/>
            </a:pPr>
            <a:r>
              <a:rPr lang="en" sz="2100" b="1">
                <a:latin typeface="Roboto"/>
                <a:ea typeface="Roboto"/>
                <a:cs typeface="Roboto"/>
                <a:sym typeface="Roboto"/>
              </a:rPr>
              <a:t>GET of trojan file: june11.dll</a:t>
            </a:r>
            <a:endParaRPr sz="3100" b="1">
              <a:latin typeface="Roboto"/>
              <a:ea typeface="Roboto"/>
              <a:cs typeface="Roboto"/>
              <a:sym typeface="Roboto"/>
            </a:endParaRPr>
          </a:p>
        </p:txBody>
      </p:sp>
      <p:sp>
        <p:nvSpPr>
          <p:cNvPr id="433" name="Google Shape;433;p56"/>
          <p:cNvSpPr txBox="1">
            <a:spLocks noGrp="1"/>
          </p:cNvSpPr>
          <p:nvPr>
            <p:ph type="subTitle" idx="1"/>
          </p:nvPr>
        </p:nvSpPr>
        <p:spPr>
          <a:xfrm>
            <a:off x="-116225" y="592491"/>
            <a:ext cx="8871900" cy="34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400"/>
              <a:buFont typeface="Arial"/>
              <a:buNone/>
            </a:pPr>
            <a:r>
              <a:rPr lang="en"/>
              <a:t>Summarize the following:</a:t>
            </a:r>
            <a:endParaRPr/>
          </a:p>
          <a:p>
            <a:pPr marL="0" lvl="0" indent="0" algn="l" rtl="0">
              <a:spcBef>
                <a:spcPts val="1600"/>
              </a:spcBef>
              <a:spcAft>
                <a:spcPts val="0"/>
              </a:spcAft>
              <a:buClr>
                <a:schemeClr val="dk1"/>
              </a:buClr>
              <a:buSzPts val="400"/>
              <a:buFont typeface="Arial"/>
              <a:buNone/>
            </a:pPr>
            <a:endParaRPr b="1"/>
          </a:p>
          <a:p>
            <a:pPr marL="0" lvl="0" indent="0" algn="l" rtl="0">
              <a:spcBef>
                <a:spcPts val="1600"/>
              </a:spcBef>
              <a:spcAft>
                <a:spcPts val="1600"/>
              </a:spcAft>
              <a:buNone/>
            </a:pPr>
            <a:endParaRPr b="1"/>
          </a:p>
        </p:txBody>
      </p:sp>
      <p:sp>
        <p:nvSpPr>
          <p:cNvPr id="434" name="Google Shape;434;p56"/>
          <p:cNvSpPr txBox="1">
            <a:spLocks noGrp="1"/>
          </p:cNvSpPr>
          <p:nvPr>
            <p:ph type="body" idx="3"/>
          </p:nvPr>
        </p:nvSpPr>
        <p:spPr>
          <a:xfrm>
            <a:off x="299940" y="1127987"/>
            <a:ext cx="8801100" cy="3928500"/>
          </a:xfrm>
          <a:prstGeom prst="rect">
            <a:avLst/>
          </a:prstGeom>
        </p:spPr>
        <p:txBody>
          <a:bodyPr spcFirstLastPara="1" wrap="square" lIns="457200" tIns="0" rIns="457200" bIns="914400" anchor="t" anchorCtr="0">
            <a:noAutofit/>
          </a:bodyPr>
          <a:lstStyle/>
          <a:p>
            <a:pPr marL="177800" lvl="0" indent="-177800" algn="l" rtl="0">
              <a:lnSpc>
                <a:spcPct val="115000"/>
              </a:lnSpc>
              <a:spcBef>
                <a:spcPts val="0"/>
              </a:spcBef>
              <a:spcAft>
                <a:spcPts val="0"/>
              </a:spcAft>
              <a:buClr>
                <a:srgbClr val="FFFFFF"/>
              </a:buClr>
              <a:buSzPts val="1400"/>
              <a:buChar char="●"/>
            </a:pPr>
            <a:r>
              <a:rPr lang="en">
                <a:solidFill>
                  <a:srgbClr val="FFFFFF"/>
                </a:solidFill>
              </a:rPr>
              <a:t>The type of traffic that we observed was downloaded using HTTP request method “GET” looking into the protocols which is HTTP </a:t>
            </a:r>
            <a:endParaRPr>
              <a:solidFill>
                <a:srgbClr val="FFFFFF"/>
              </a:solidFill>
            </a:endParaRPr>
          </a:p>
          <a:p>
            <a:pPr marL="177800" lvl="0" indent="-177800" algn="l" rtl="0">
              <a:lnSpc>
                <a:spcPct val="115000"/>
              </a:lnSpc>
              <a:spcBef>
                <a:spcPts val="0"/>
              </a:spcBef>
              <a:spcAft>
                <a:spcPts val="0"/>
              </a:spcAft>
              <a:buClr>
                <a:srgbClr val="FFFFFF"/>
              </a:buClr>
              <a:buSzPts val="1400"/>
              <a:buChar char="●"/>
            </a:pPr>
            <a:r>
              <a:rPr lang="en">
                <a:solidFill>
                  <a:srgbClr val="FFFFFF"/>
                </a:solidFill>
              </a:rPr>
              <a:t>The user was downloading the file june11.dll.</a:t>
            </a:r>
            <a:endParaRPr>
              <a:solidFill>
                <a:srgbClr val="FFFFFF"/>
              </a:solidFill>
            </a:endParaRPr>
          </a:p>
          <a:p>
            <a:pPr marL="0" lvl="0" indent="0" algn="l" rtl="0">
              <a:lnSpc>
                <a:spcPct val="115000"/>
              </a:lnSpc>
              <a:spcBef>
                <a:spcPts val="400"/>
              </a:spcBef>
              <a:spcAft>
                <a:spcPts val="400"/>
              </a:spcAft>
              <a:buNone/>
            </a:pPr>
            <a:endParaRPr>
              <a:solidFill>
                <a:srgbClr val="FFFFFF"/>
              </a:solidFill>
            </a:endParaRPr>
          </a:p>
        </p:txBody>
      </p:sp>
      <p:pic>
        <p:nvPicPr>
          <p:cNvPr id="435" name="Google Shape;435;p56"/>
          <p:cNvPicPr preferRelativeResize="0"/>
          <p:nvPr/>
        </p:nvPicPr>
        <p:blipFill>
          <a:blip r:embed="rId3">
            <a:alphaModFix/>
          </a:blip>
          <a:stretch>
            <a:fillRect/>
          </a:stretch>
        </p:blipFill>
        <p:spPr>
          <a:xfrm>
            <a:off x="1868351" y="1995400"/>
            <a:ext cx="4902750" cy="28063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Analysis of june11.dll using Virustotal (Potential trojan)</a:t>
            </a:r>
            <a:endParaRPr/>
          </a:p>
        </p:txBody>
      </p:sp>
      <p:pic>
        <p:nvPicPr>
          <p:cNvPr id="441" name="Google Shape;441;p57"/>
          <p:cNvPicPr preferRelativeResize="0"/>
          <p:nvPr/>
        </p:nvPicPr>
        <p:blipFill>
          <a:blip r:embed="rId3">
            <a:alphaModFix/>
          </a:blip>
          <a:stretch>
            <a:fillRect/>
          </a:stretch>
        </p:blipFill>
        <p:spPr>
          <a:xfrm>
            <a:off x="1416651" y="800500"/>
            <a:ext cx="6310699" cy="3897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a:spLocks noGrp="1"/>
          </p:cNvSpPr>
          <p:nvPr>
            <p:ph type="title"/>
          </p:nvPr>
        </p:nvSpPr>
        <p:spPr>
          <a:xfrm>
            <a:off x="114907" y="34825"/>
            <a:ext cx="8914200" cy="601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Illegal download of Betty Boop</a:t>
            </a:r>
            <a:endParaRPr/>
          </a:p>
        </p:txBody>
      </p:sp>
      <p:sp>
        <p:nvSpPr>
          <p:cNvPr id="448" name="Google Shape;448;p58"/>
          <p:cNvSpPr txBox="1">
            <a:spLocks noGrp="1"/>
          </p:cNvSpPr>
          <p:nvPr>
            <p:ph type="subTitle" idx="1"/>
          </p:nvPr>
        </p:nvSpPr>
        <p:spPr>
          <a:xfrm>
            <a:off x="-4650" y="750665"/>
            <a:ext cx="8914200" cy="357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400"/>
              <a:buFont typeface="Arial"/>
              <a:buNone/>
            </a:pPr>
            <a:r>
              <a:rPr lang="en"/>
              <a:t>Summarize the following:</a:t>
            </a:r>
            <a:endParaRPr/>
          </a:p>
          <a:p>
            <a:pPr marL="0" lvl="0" indent="0" algn="l" rtl="0">
              <a:spcBef>
                <a:spcPts val="1600"/>
              </a:spcBef>
              <a:spcAft>
                <a:spcPts val="0"/>
              </a:spcAft>
              <a:buClr>
                <a:schemeClr val="dk1"/>
              </a:buClr>
              <a:buSzPts val="400"/>
              <a:buFont typeface="Arial"/>
              <a:buNone/>
            </a:pPr>
            <a:endParaRPr b="1"/>
          </a:p>
          <a:p>
            <a:pPr marL="0" lvl="0" indent="0" algn="l" rtl="0">
              <a:spcBef>
                <a:spcPts val="1600"/>
              </a:spcBef>
              <a:spcAft>
                <a:spcPts val="1600"/>
              </a:spcAft>
              <a:buNone/>
            </a:pPr>
            <a:endParaRPr b="1"/>
          </a:p>
        </p:txBody>
      </p:sp>
      <p:sp>
        <p:nvSpPr>
          <p:cNvPr id="449" name="Google Shape;449;p58"/>
          <p:cNvSpPr txBox="1">
            <a:spLocks noGrp="1"/>
          </p:cNvSpPr>
          <p:nvPr>
            <p:ph type="sldNum" idx="12"/>
          </p:nvPr>
        </p:nvSpPr>
        <p:spPr>
          <a:xfrm>
            <a:off x="3228756" y="1858950"/>
            <a:ext cx="98100" cy="39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450" name="Google Shape;450;p58"/>
          <p:cNvSpPr txBox="1">
            <a:spLocks noGrp="1"/>
          </p:cNvSpPr>
          <p:nvPr>
            <p:ph type="body" idx="3"/>
          </p:nvPr>
        </p:nvSpPr>
        <p:spPr>
          <a:xfrm>
            <a:off x="206847" y="1108273"/>
            <a:ext cx="8613300" cy="3715500"/>
          </a:xfrm>
          <a:prstGeom prst="rect">
            <a:avLst/>
          </a:prstGeom>
        </p:spPr>
        <p:txBody>
          <a:bodyPr spcFirstLastPara="1" wrap="square" lIns="457200" tIns="0" rIns="457200" bIns="914400" anchor="t" anchorCtr="0">
            <a:noAutofit/>
          </a:bodyPr>
          <a:lstStyle/>
          <a:p>
            <a:pPr marL="177800" lvl="0" indent="-177800" algn="l" rtl="0">
              <a:lnSpc>
                <a:spcPct val="115000"/>
              </a:lnSpc>
              <a:spcBef>
                <a:spcPts val="0"/>
              </a:spcBef>
              <a:spcAft>
                <a:spcPts val="0"/>
              </a:spcAft>
              <a:buClr>
                <a:srgbClr val="FFFFFF"/>
              </a:buClr>
              <a:buSzPts val="1400"/>
              <a:buChar char="●"/>
            </a:pPr>
            <a:r>
              <a:rPr lang="en">
                <a:solidFill>
                  <a:srgbClr val="FFFFFF"/>
                </a:solidFill>
              </a:rPr>
              <a:t>The observed traffic consisted of HTTP with the GET method</a:t>
            </a:r>
            <a:endParaRPr>
              <a:solidFill>
                <a:srgbClr val="FFFFFF"/>
              </a:solidFill>
            </a:endParaRPr>
          </a:p>
          <a:p>
            <a:pPr marL="177800" lvl="0" indent="-177800" algn="l" rtl="0">
              <a:lnSpc>
                <a:spcPct val="115000"/>
              </a:lnSpc>
              <a:spcBef>
                <a:spcPts val="400"/>
              </a:spcBef>
              <a:spcAft>
                <a:spcPts val="400"/>
              </a:spcAft>
              <a:buClr>
                <a:srgbClr val="FFFFFF"/>
              </a:buClr>
              <a:buSzPts val="1400"/>
              <a:buChar char="●"/>
            </a:pPr>
            <a:r>
              <a:rPr lang="en">
                <a:solidFill>
                  <a:srgbClr val="FFFFFF"/>
                </a:solidFill>
              </a:rPr>
              <a:t>Which site were they browsing?</a:t>
            </a:r>
            <a:r>
              <a:rPr lang="en"/>
              <a:t>Illegal download via torrent: Betty_Boop_Rhythm_on_the_Reservation.avi.torrent </a:t>
            </a:r>
            <a:endParaRPr/>
          </a:p>
        </p:txBody>
      </p:sp>
      <p:pic>
        <p:nvPicPr>
          <p:cNvPr id="451" name="Google Shape;451;p58"/>
          <p:cNvPicPr preferRelativeResize="0"/>
          <p:nvPr/>
        </p:nvPicPr>
        <p:blipFill rotWithShape="1">
          <a:blip r:embed="rId3">
            <a:alphaModFix/>
          </a:blip>
          <a:srcRect l="-14184" r="-14184" b="-28369"/>
          <a:stretch/>
        </p:blipFill>
        <p:spPr>
          <a:xfrm>
            <a:off x="1886650" y="1858950"/>
            <a:ext cx="5253699" cy="3973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endParaRPr/>
          </a:p>
        </p:txBody>
      </p:sp>
      <p:sp>
        <p:nvSpPr>
          <p:cNvPr id="457" name="Google Shape;457;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endParaRPr/>
          </a:p>
        </p:txBody>
      </p:sp>
      <p:sp>
        <p:nvSpPr>
          <p:cNvPr id="458" name="Google Shape;458;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1600"/>
              </a:spcAft>
              <a:buNone/>
            </a:pPr>
            <a:endParaRPr/>
          </a:p>
        </p:txBody>
      </p:sp>
      <p:sp>
        <p:nvSpPr>
          <p:cNvPr id="459" name="Google Shape;459;p5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pic>
        <p:nvPicPr>
          <p:cNvPr id="460" name="Google Shape;460;p59"/>
          <p:cNvPicPr preferRelativeResize="0"/>
          <p:nvPr/>
        </p:nvPicPr>
        <p:blipFill>
          <a:blip r:embed="rId3">
            <a:alphaModFix/>
          </a:blip>
          <a:stretch>
            <a:fillRect/>
          </a:stretch>
        </p:blipFill>
        <p:spPr>
          <a:xfrm>
            <a:off x="858000" y="21125"/>
            <a:ext cx="7888550" cy="5101250"/>
          </a:xfrm>
          <a:prstGeom prst="rect">
            <a:avLst/>
          </a:prstGeom>
          <a:noFill/>
          <a:ln>
            <a:noFill/>
          </a:ln>
        </p:spPr>
      </p:pic>
      <p:sp>
        <p:nvSpPr>
          <p:cNvPr id="461" name="Google Shape;461;p59"/>
          <p:cNvSpPr txBox="1"/>
          <p:nvPr/>
        </p:nvSpPr>
        <p:spPr>
          <a:xfrm>
            <a:off x="162275" y="2928050"/>
            <a:ext cx="5574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462" name="Google Shape;462;p59"/>
          <p:cNvPicPr preferRelativeResize="0"/>
          <p:nvPr/>
        </p:nvPicPr>
        <p:blipFill>
          <a:blip r:embed="rId4">
            <a:alphaModFix/>
          </a:blip>
          <a:stretch>
            <a:fillRect/>
          </a:stretch>
        </p:blipFill>
        <p:spPr>
          <a:xfrm>
            <a:off x="8403175" y="4402625"/>
            <a:ext cx="740825" cy="74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nmap -sn 192.168.1.0/24</a:t>
            </a:r>
            <a:endParaRPr/>
          </a:p>
        </p:txBody>
      </p:sp>
      <p:pic>
        <p:nvPicPr>
          <p:cNvPr id="179" name="Google Shape;179;p19"/>
          <p:cNvPicPr preferRelativeResize="0"/>
          <p:nvPr/>
        </p:nvPicPr>
        <p:blipFill>
          <a:blip r:embed="rId3">
            <a:alphaModFix/>
          </a:blip>
          <a:stretch>
            <a:fillRect/>
          </a:stretch>
        </p:blipFill>
        <p:spPr>
          <a:xfrm>
            <a:off x="1703663" y="979100"/>
            <a:ext cx="6226574" cy="4164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nmap -sV 192.168.1.110</a:t>
            </a:r>
            <a:endParaRPr/>
          </a:p>
        </p:txBody>
      </p:sp>
      <p:pic>
        <p:nvPicPr>
          <p:cNvPr id="185" name="Google Shape;185;p20"/>
          <p:cNvPicPr preferRelativeResize="0"/>
          <p:nvPr/>
        </p:nvPicPr>
        <p:blipFill rotWithShape="1">
          <a:blip r:embed="rId3">
            <a:alphaModFix/>
          </a:blip>
          <a:srcRect l="2609" t="5365" r="-12717" b="-3462"/>
          <a:stretch/>
        </p:blipFill>
        <p:spPr>
          <a:xfrm>
            <a:off x="1391562" y="1045125"/>
            <a:ext cx="7148176" cy="4040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1297500" y="632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Exploits Used</a:t>
            </a:r>
            <a:endParaRPr/>
          </a:p>
        </p:txBody>
      </p:sp>
      <p:sp>
        <p:nvSpPr>
          <p:cNvPr id="191" name="Google Shape;191;p21"/>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During the Offensive part of the Project we used three specific exploits</a:t>
            </a:r>
            <a:endParaRPr sz="1600"/>
          </a:p>
          <a:p>
            <a:pPr marL="914400" lvl="1" indent="-330200" algn="l" rtl="0">
              <a:spcBef>
                <a:spcPts val="0"/>
              </a:spcBef>
              <a:spcAft>
                <a:spcPts val="0"/>
              </a:spcAft>
              <a:buSzPts val="1600"/>
              <a:buChar char="○"/>
            </a:pPr>
            <a:r>
              <a:rPr lang="en" sz="1700">
                <a:solidFill>
                  <a:srgbClr val="FFFFFF"/>
                </a:solidFill>
              </a:rPr>
              <a:t>Wpscan -url </a:t>
            </a:r>
            <a:r>
              <a:rPr lang="en" sz="1700" u="sng">
                <a:solidFill>
                  <a:schemeClr val="accent5"/>
                </a:solidFill>
                <a:hlinkClick r:id="rId3">
                  <a:extLst>
                    <a:ext uri="{A12FA001-AC4F-418D-AE19-62706E023703}">
                      <ahyp:hlinkClr xmlns:ahyp="http://schemas.microsoft.com/office/drawing/2018/hyperlinkcolor" val="tx"/>
                    </a:ext>
                  </a:extLst>
                </a:hlinkClick>
              </a:rPr>
              <a:t>http://192.168.1.110/wordpress/</a:t>
            </a:r>
            <a:r>
              <a:rPr lang="en" sz="1700">
                <a:solidFill>
                  <a:srgbClr val="FFFFFF"/>
                </a:solidFill>
              </a:rPr>
              <a:t> --enumerate u</a:t>
            </a:r>
            <a:r>
              <a:rPr lang="en" sz="1400"/>
              <a:t>: we did this command to try and get the user accounts. Luckily we found michael’s and Flag 1.txt!</a:t>
            </a:r>
            <a:endParaRPr sz="1600"/>
          </a:p>
          <a:p>
            <a:pPr marL="914400" lvl="1" indent="-317500" algn="l" rtl="0">
              <a:spcBef>
                <a:spcPts val="0"/>
              </a:spcBef>
              <a:spcAft>
                <a:spcPts val="0"/>
              </a:spcAft>
              <a:buSzPts val="1400"/>
              <a:buChar char="○"/>
            </a:pPr>
            <a:r>
              <a:rPr lang="en" sz="1400"/>
              <a:t>SSH michael@192.168.1.110: We then used SSH to gain shell access into Michael’s account! The Obvious passcode “michael” </a:t>
            </a:r>
            <a:endParaRPr sz="1400"/>
          </a:p>
          <a:p>
            <a:pPr marL="914400" lvl="1" indent="-317500" algn="l" rtl="0">
              <a:spcBef>
                <a:spcPts val="0"/>
              </a:spcBef>
              <a:spcAft>
                <a:spcPts val="0"/>
              </a:spcAft>
              <a:buSzPts val="1400"/>
              <a:buChar char="○"/>
            </a:pPr>
            <a:r>
              <a:rPr lang="en" sz="1400"/>
              <a:t>mySQL&gt;: we used the My SQL to find the database passwords, so that then we could crack the passcodes, specifically Steven’s hash through “John the Ripper</a:t>
            </a:r>
            <a:endParaRPr sz="1400"/>
          </a:p>
          <a:p>
            <a:pPr marL="1371600" lvl="2" indent="-317500" algn="l" rtl="0">
              <a:spcBef>
                <a:spcPts val="0"/>
              </a:spcBef>
              <a:spcAft>
                <a:spcPts val="0"/>
              </a:spcAft>
              <a:buSzPts val="1400"/>
              <a:buChar char="■"/>
            </a:pPr>
            <a:r>
              <a:rPr lang="en" sz="900"/>
              <a:t>mysql&gt; show tables;</a:t>
            </a:r>
            <a:endParaRPr sz="900"/>
          </a:p>
          <a:p>
            <a:pPr marL="1371600" lvl="2" indent="-317500" algn="l" rtl="0">
              <a:spcBef>
                <a:spcPts val="0"/>
              </a:spcBef>
              <a:spcAft>
                <a:spcPts val="0"/>
              </a:spcAft>
              <a:buSzPts val="1400"/>
              <a:buChar char="■"/>
            </a:pPr>
            <a:r>
              <a:rPr lang="en" sz="900"/>
              <a:t>mysql&gt; describe wp_users;</a:t>
            </a:r>
            <a:endParaRPr sz="900"/>
          </a:p>
          <a:p>
            <a:pPr marL="1371600" lvl="2" indent="-317500" algn="l" rtl="0">
              <a:spcBef>
                <a:spcPts val="0"/>
              </a:spcBef>
              <a:spcAft>
                <a:spcPts val="0"/>
              </a:spcAft>
              <a:buSzPts val="1400"/>
              <a:buChar char="■"/>
            </a:pPr>
            <a:r>
              <a:rPr lang="en" sz="900"/>
              <a:t>mysql&gt; select user_login, user_pass from wp_users;</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 sz="1900">
                <a:solidFill>
                  <a:srgbClr val="FFFFFF"/>
                </a:solidFill>
                <a:latin typeface="Arial"/>
                <a:ea typeface="Arial"/>
                <a:cs typeface="Arial"/>
                <a:sym typeface="Arial"/>
              </a:rPr>
              <a:t>See pictures on next slide on how we used them!</a:t>
            </a:r>
            <a:endParaRPr>
              <a:solidFill>
                <a:srgbClr val="FFFFFF"/>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wpscan --url </a:t>
            </a:r>
            <a:r>
              <a:rPr lang="en" u="sng">
                <a:solidFill>
                  <a:schemeClr val="hlink"/>
                </a:solidFill>
                <a:hlinkClick r:id="rId3"/>
              </a:rPr>
              <a:t>http://192.168.1.110/wordpress/</a:t>
            </a:r>
            <a:r>
              <a:rPr lang="en"/>
              <a:t> --enumerate u</a:t>
            </a:r>
            <a:endParaRPr/>
          </a:p>
        </p:txBody>
      </p:sp>
      <p:pic>
        <p:nvPicPr>
          <p:cNvPr id="197" name="Google Shape;197;p22"/>
          <p:cNvPicPr preferRelativeResize="0"/>
          <p:nvPr/>
        </p:nvPicPr>
        <p:blipFill>
          <a:blip r:embed="rId4">
            <a:alphaModFix/>
          </a:blip>
          <a:stretch>
            <a:fillRect/>
          </a:stretch>
        </p:blipFill>
        <p:spPr>
          <a:xfrm>
            <a:off x="1475100" y="1228450"/>
            <a:ext cx="6502850" cy="3717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wpscan --url </a:t>
            </a:r>
            <a:r>
              <a:rPr lang="en" u="sng">
                <a:solidFill>
                  <a:schemeClr val="accent5"/>
                </a:solidFill>
                <a:hlinkClick r:id="rId3">
                  <a:extLst>
                    <a:ext uri="{A12FA001-AC4F-418D-AE19-62706E023703}">
                      <ahyp:hlinkClr xmlns:ahyp="http://schemas.microsoft.com/office/drawing/2018/hyperlinkcolor" val="tx"/>
                    </a:ext>
                  </a:extLst>
                </a:hlinkClick>
              </a:rPr>
              <a:t>http://192.168.1.110/wordpress/</a:t>
            </a:r>
            <a:r>
              <a:rPr lang="en"/>
              <a:t> --enumerate u (Continued)</a:t>
            </a:r>
            <a:endParaRPr/>
          </a:p>
          <a:p>
            <a:pPr marL="0" lvl="0" indent="0" algn="ctr" rtl="0">
              <a:spcBef>
                <a:spcPts val="0"/>
              </a:spcBef>
              <a:spcAft>
                <a:spcPts val="0"/>
              </a:spcAft>
              <a:buNone/>
            </a:pPr>
            <a:endParaRPr/>
          </a:p>
        </p:txBody>
      </p:sp>
      <p:pic>
        <p:nvPicPr>
          <p:cNvPr id="203" name="Google Shape;203;p23"/>
          <p:cNvPicPr preferRelativeResize="0"/>
          <p:nvPr/>
        </p:nvPicPr>
        <p:blipFill>
          <a:blip r:embed="rId4">
            <a:alphaModFix/>
          </a:blip>
          <a:stretch>
            <a:fillRect/>
          </a:stretch>
        </p:blipFill>
        <p:spPr>
          <a:xfrm>
            <a:off x="1972638" y="1214350"/>
            <a:ext cx="5688624" cy="3957851"/>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1858</Words>
  <Application>Microsoft Office PowerPoint</Application>
  <PresentationFormat>On-screen Show (16:9)</PresentationFormat>
  <Paragraphs>196</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Roboto Medium</vt:lpstr>
      <vt:lpstr>Montserrat</vt:lpstr>
      <vt:lpstr>Roboto</vt:lpstr>
      <vt:lpstr>Arial</vt:lpstr>
      <vt:lpstr>Lato</vt:lpstr>
      <vt:lpstr>Focus</vt:lpstr>
      <vt:lpstr>Offensive RED </vt:lpstr>
      <vt:lpstr>PowerPoint Presentation</vt:lpstr>
      <vt:lpstr>PowerPoint Presentation</vt:lpstr>
      <vt:lpstr>Going into Target 1</vt:lpstr>
      <vt:lpstr>nmap -sn 192.168.1.0/24</vt:lpstr>
      <vt:lpstr>nmap -sV 192.168.1.110</vt:lpstr>
      <vt:lpstr>Exploits Used</vt:lpstr>
      <vt:lpstr>wpscan --url http://192.168.1.110/wordpress/ --enumerate u</vt:lpstr>
      <vt:lpstr>wpscan --url http://192.168.1.110/wordpress/ --enumerate u (Continued) </vt:lpstr>
      <vt:lpstr>ssh michael@192.168.1.110</vt:lpstr>
      <vt:lpstr>SQL DB PASSWORD</vt:lpstr>
      <vt:lpstr>mysql&gt; show databases mysql&gt; use wordpress </vt:lpstr>
      <vt:lpstr>mysql&gt; show tables; mysql&gt; describe wp_users; mysql&gt; select user_login, user_pass from wp_users; </vt:lpstr>
      <vt:lpstr>Copied Hashes from mysql into WP_Hashes.txt (Separate terminal) john WP_Hashes.txt</vt:lpstr>
      <vt:lpstr>sudo python -c ‘import pty;pty.spawn(“/bin/bash”) ‘</vt:lpstr>
      <vt:lpstr>Solutions for helping mitigate against these exploits.</vt:lpstr>
      <vt:lpstr>The Flags we found!!</vt:lpstr>
      <vt:lpstr>Avoiding Detection</vt:lpstr>
      <vt:lpstr>Stealth Exploitation of HTTP ERRORS </vt:lpstr>
      <vt:lpstr>Stealth Exploitation of HTTP Request Size Monitoring</vt:lpstr>
      <vt:lpstr>Stealth Exploitation of CPU Usage Monitor   </vt:lpstr>
      <vt:lpstr>Maintaining Access</vt:lpstr>
      <vt:lpstr>Defensive</vt:lpstr>
      <vt:lpstr>Alerts Implemented</vt:lpstr>
      <vt:lpstr>HTTP ERRORS</vt:lpstr>
      <vt:lpstr>HTTP Request Size Monitor</vt:lpstr>
      <vt:lpstr>CPU Usage Monitor </vt:lpstr>
      <vt:lpstr>Hardening Against Vulnerabilities</vt:lpstr>
      <vt:lpstr>Hardening Against SSH vulnerabilities on Target 1</vt:lpstr>
      <vt:lpstr>Hardening Against HTTP vulnerabilities on Target 1</vt:lpstr>
      <vt:lpstr>Hardening Against NetBios vulnerabilities on Target 1</vt:lpstr>
      <vt:lpstr>Network Topology &amp; Critical Vulnerabilities   </vt:lpstr>
      <vt:lpstr>PowerPoint Presentation</vt:lpstr>
      <vt:lpstr>PowerPoint Presentation</vt:lpstr>
      <vt:lpstr>Traffic Profile</vt:lpstr>
      <vt:lpstr>Traffic Profile</vt:lpstr>
      <vt:lpstr>Behavioral Analysis</vt:lpstr>
      <vt:lpstr>Normal Activity</vt:lpstr>
      <vt:lpstr>Social Media </vt:lpstr>
      <vt:lpstr>Browsing the web</vt:lpstr>
      <vt:lpstr>Malicious Activity</vt:lpstr>
      <vt:lpstr>GET of trojan file: june11.dll</vt:lpstr>
      <vt:lpstr>Analysis of june11.dll using Virustotal (Potential trojan)</vt:lpstr>
      <vt:lpstr>Illegal download of Betty Boop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Offensive RED </dc:title>
  <dc:creator>HRobinson</dc:creator>
  <cp:lastModifiedBy>Heidi Robinson</cp:lastModifiedBy>
  <cp:revision>1</cp:revision>
  <dcterms:modified xsi:type="dcterms:W3CDTF">2020-12-01T00:50:23Z</dcterms:modified>
</cp:coreProperties>
</file>